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1"/>
  </p:sldMasterIdLst>
  <p:notesMasterIdLst>
    <p:notesMasterId r:id="rId22"/>
  </p:notesMasterIdLst>
  <p:sldIdLst>
    <p:sldId id="256" r:id="rId2"/>
    <p:sldId id="273" r:id="rId3"/>
    <p:sldId id="267" r:id="rId4"/>
    <p:sldId id="258" r:id="rId5"/>
    <p:sldId id="274" r:id="rId6"/>
    <p:sldId id="275" r:id="rId7"/>
    <p:sldId id="278" r:id="rId8"/>
    <p:sldId id="260" r:id="rId9"/>
    <p:sldId id="261" r:id="rId10"/>
    <p:sldId id="262" r:id="rId11"/>
    <p:sldId id="263" r:id="rId12"/>
    <p:sldId id="264" r:id="rId13"/>
    <p:sldId id="276" r:id="rId14"/>
    <p:sldId id="265" r:id="rId15"/>
    <p:sldId id="266" r:id="rId16"/>
    <p:sldId id="272" r:id="rId17"/>
    <p:sldId id="269" r:id="rId18"/>
    <p:sldId id="271" r:id="rId19"/>
    <p:sldId id="277" r:id="rId20"/>
    <p:sldId id="270" r:id="rId21"/>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3623" autoAdjust="0"/>
  </p:normalViewPr>
  <p:slideViewPr>
    <p:cSldViewPr>
      <p:cViewPr varScale="1">
        <p:scale>
          <a:sx n="56" d="100"/>
          <a:sy n="56" d="100"/>
        </p:scale>
        <p:origin x="1714" y="38"/>
      </p:cViewPr>
      <p:guideLst>
        <p:guide orient="horz" pos="2160"/>
        <p:guide pos="384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DBF0F216-8639-4390-AB3C-3A2A49751E5F}" type="datetimeFigureOut">
              <a:rPr lang="en-GB" smtClean="0"/>
              <a:pPr/>
              <a:t>18/09/2019</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71204A62-6A44-4737-A8F5-7455F0023815}" type="slidenum">
              <a:rPr lang="en-GB" smtClean="0"/>
              <a:pPr/>
              <a:t>‹#›</a:t>
            </a:fld>
            <a:endParaRPr lang="en-GB"/>
          </a:p>
        </p:txBody>
      </p:sp>
    </p:spTree>
    <p:extLst>
      <p:ext uri="{BB962C8B-B14F-4D97-AF65-F5344CB8AC3E}">
        <p14:creationId xmlns:p14="http://schemas.microsoft.com/office/powerpoint/2010/main" val="2341604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Ask staff to write on post it notes</a:t>
            </a:r>
            <a:r>
              <a:rPr lang="en-GB" baseline="0" dirty="0" smtClean="0"/>
              <a:t> what they think resilience means....use phrases/word/picture/description. Be creative! Collect (on flipchart) and go through their post it notes.</a:t>
            </a:r>
          </a:p>
          <a:p>
            <a:endParaRPr lang="en-GB" baseline="0" dirty="0" smtClean="0"/>
          </a:p>
          <a:p>
            <a:endParaRPr lang="en-GB" baseline="0" dirty="0" smtClean="0"/>
          </a:p>
          <a:p>
            <a:r>
              <a:rPr lang="en-GB" baseline="0" dirty="0" smtClean="0"/>
              <a:t>Can you think of a resilient person you know?  What is it about them that makes them resilient?  Discuss in pairs and share with group.</a:t>
            </a:r>
          </a:p>
          <a:p>
            <a:r>
              <a:rPr lang="en-GB" baseline="0" dirty="0" smtClean="0"/>
              <a:t>10 minutes.</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1</a:t>
            </a:fld>
            <a:endParaRPr lang="en-GB"/>
          </a:p>
        </p:txBody>
      </p:sp>
    </p:spTree>
    <p:extLst>
      <p:ext uri="{BB962C8B-B14F-4D97-AF65-F5344CB8AC3E}">
        <p14:creationId xmlns:p14="http://schemas.microsoft.com/office/powerpoint/2010/main" val="3259066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mn-lt"/>
                <a:ea typeface="+mn-ea"/>
                <a:cs typeface="+mn-cs"/>
              </a:rPr>
              <a:t>Learning is a fundamental part of the student being able to function successfully in the world.</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Helping your students to develop talents, interests and life skills, encouraging them to learn how to cope, how to express their emotions, understand boundaries and have aspirations, are crucial parts of helping them become more resilient.</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Helping your student have life plans, visions and getting organised allows them to develop new skills that are an essential part of them increasing their learning.</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11</a:t>
            </a:fld>
            <a:endParaRPr lang="en-GB"/>
          </a:p>
        </p:txBody>
      </p:sp>
    </p:spTree>
    <p:extLst>
      <p:ext uri="{BB962C8B-B14F-4D97-AF65-F5344CB8AC3E}">
        <p14:creationId xmlns:p14="http://schemas.microsoft.com/office/powerpoint/2010/main" val="2245296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mn-lt"/>
                <a:ea typeface="+mn-ea"/>
                <a:cs typeface="+mn-cs"/>
              </a:rPr>
              <a:t>Coping helps the student build up a particular set of skills to help them with the challenges of everyday life.</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Encouraging the student to cope helps them develop a sense of bravery, an ability to solve problems, to stand up for their own views and beliefs, foster interests and make themselves feel better.</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This also includes an ability to calm themselves down and  self soothe, whilst knowing when it is time to reach out for support when they need it.</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Laughter is key here too.  Seeing the funny side to things and laughing at yourself helps to cope with life’s knocks.</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12</a:t>
            </a:fld>
            <a:endParaRPr lang="en-GB"/>
          </a:p>
        </p:txBody>
      </p:sp>
    </p:spTree>
    <p:extLst>
      <p:ext uri="{BB962C8B-B14F-4D97-AF65-F5344CB8AC3E}">
        <p14:creationId xmlns:p14="http://schemas.microsoft.com/office/powerpoint/2010/main" val="2083548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Resilience is a buzz word in education, but a new phrase</a:t>
            </a:r>
            <a:r>
              <a:rPr lang="en-GB" baseline="0" dirty="0" smtClean="0"/>
              <a:t> which may overtake it is Self Regulation.  Part of COPING in resilience framework.</a:t>
            </a:r>
          </a:p>
          <a:p>
            <a:endParaRPr lang="en-GB" baseline="0" dirty="0" smtClean="0"/>
          </a:p>
          <a:p>
            <a:r>
              <a:rPr lang="en-GB" baseline="0" dirty="0" smtClean="0"/>
              <a:t>Empowering a child/ young person to name a feeling, express it safely and appropriately and move on.    Key way of doing this is through Emotional Coaching:</a:t>
            </a:r>
          </a:p>
          <a:p>
            <a:r>
              <a:rPr lang="en-GB" baseline="0" dirty="0" smtClean="0"/>
              <a:t>Script- Label – Validate –Empathise –Limit.</a:t>
            </a:r>
          </a:p>
          <a:p>
            <a:endParaRPr lang="en-GB" baseline="0" dirty="0" smtClean="0"/>
          </a:p>
          <a:p>
            <a:r>
              <a:rPr lang="en-GB" baseline="0" dirty="0" smtClean="0"/>
              <a:t>Get 4 volunteers up and give them a statement (see below).   They then put themselves in order as Label, Validate, Empathise and Limit</a:t>
            </a:r>
          </a:p>
          <a:p>
            <a:r>
              <a:rPr lang="en-GB" baseline="0" dirty="0" smtClean="0"/>
              <a:t>So this example:  Label: Susan I can see you are really cross</a:t>
            </a:r>
          </a:p>
          <a:p>
            <a:r>
              <a:rPr lang="en-GB" baseline="0" dirty="0" smtClean="0"/>
              <a:t>Validate: its ok to feel cross about someone tearing up your work</a:t>
            </a:r>
          </a:p>
          <a:p>
            <a:r>
              <a:rPr lang="en-GB" baseline="0" dirty="0" smtClean="0"/>
              <a:t>Empathise: I would be cross is someone spoilt my work</a:t>
            </a:r>
          </a:p>
          <a:p>
            <a:r>
              <a:rPr lang="en-GB" baseline="0" dirty="0" smtClean="0"/>
              <a:t>Limit: But its not ok to hurt someone or damage their work in return.</a:t>
            </a:r>
          </a:p>
          <a:p>
            <a:endParaRPr lang="en-GB" baseline="0" dirty="0" smtClean="0"/>
          </a:p>
          <a:p>
            <a:r>
              <a:rPr lang="en-GB" baseline="0" dirty="0" smtClean="0"/>
              <a:t>A child will feel heard if this is how you respond and feeling understood immediately </a:t>
            </a:r>
            <a:r>
              <a:rPr lang="en-GB" b="1" baseline="0" dirty="0" smtClean="0"/>
              <a:t>deescalates</a:t>
            </a:r>
            <a:r>
              <a:rPr lang="en-GB" baseline="0" dirty="0" smtClean="0"/>
              <a:t> a situation.  The more we name feelings, the more our students can </a:t>
            </a:r>
            <a:r>
              <a:rPr lang="en-GB" b="1" baseline="0" dirty="0" smtClean="0"/>
              <a:t>self regulate </a:t>
            </a:r>
            <a:r>
              <a:rPr lang="en-GB" baseline="0" dirty="0" smtClean="0"/>
              <a:t>as they learn to name and express themselves appropriately.  Leads into final area of framework: Core self – know themselves and take responsibility for themselves.</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13</a:t>
            </a:fld>
            <a:endParaRPr lang="en-GB"/>
          </a:p>
        </p:txBody>
      </p:sp>
    </p:spTree>
    <p:extLst>
      <p:ext uri="{BB962C8B-B14F-4D97-AF65-F5344CB8AC3E}">
        <p14:creationId xmlns:p14="http://schemas.microsoft.com/office/powerpoint/2010/main" val="9247482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mn-lt"/>
                <a:ea typeface="+mn-ea"/>
                <a:cs typeface="+mn-cs"/>
              </a:rPr>
              <a:t>Core self focuses on the importance of the student understanding of who they are and their own personal strengths.</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Encouraging the student to put themselves in other people’s shoes and be sensitive to how to other people feel can help raise awareness of how </a:t>
            </a:r>
            <a:r>
              <a:rPr lang="en-GB" sz="1200" i="1" kern="1200" baseline="0" dirty="0" smtClean="0">
                <a:solidFill>
                  <a:schemeClr val="tx1"/>
                </a:solidFill>
                <a:latin typeface="+mn-lt"/>
                <a:ea typeface="+mn-ea"/>
                <a:cs typeface="+mn-cs"/>
              </a:rPr>
              <a:t>they feel and how their </a:t>
            </a:r>
            <a:r>
              <a:rPr lang="en-GB" sz="1200" kern="1200" baseline="0" dirty="0" smtClean="0">
                <a:solidFill>
                  <a:schemeClr val="tx1"/>
                </a:solidFill>
                <a:latin typeface="+mn-lt"/>
                <a:ea typeface="+mn-ea"/>
                <a:cs typeface="+mn-cs"/>
              </a:rPr>
              <a:t>behaviour can affect other people’s feelings.</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It is important to help them be self-aware and take responsibility for themselves and their behaviour towards others while at the same time believing in themselves.</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Help them try out different things and they might find something unexpected that they are talented in.</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This core self also focuses on the need for hope: that things can change for the better in the future.</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20 </a:t>
            </a:r>
            <a:r>
              <a:rPr lang="en-GB" sz="1200" kern="1200" baseline="0" dirty="0" err="1" smtClean="0">
                <a:solidFill>
                  <a:schemeClr val="tx1"/>
                </a:solidFill>
                <a:latin typeface="+mn-lt"/>
                <a:ea typeface="+mn-ea"/>
                <a:cs typeface="+mn-cs"/>
              </a:rPr>
              <a:t>mins</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14</a:t>
            </a:fld>
            <a:endParaRPr lang="en-GB"/>
          </a:p>
        </p:txBody>
      </p:sp>
    </p:spTree>
    <p:extLst>
      <p:ext uri="{BB962C8B-B14F-4D97-AF65-F5344CB8AC3E}">
        <p14:creationId xmlns:p14="http://schemas.microsoft.com/office/powerpoint/2010/main" val="85069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GB" dirty="0" smtClean="0"/>
              <a:t>Give each table/</a:t>
            </a:r>
            <a:r>
              <a:rPr lang="en-GB" baseline="0" dirty="0" smtClean="0"/>
              <a:t> </a:t>
            </a:r>
            <a:r>
              <a:rPr lang="en-GB" dirty="0" smtClean="0"/>
              <a:t>group 2</a:t>
            </a:r>
            <a:r>
              <a:rPr lang="en-GB" baseline="0" dirty="0" smtClean="0"/>
              <a:t> or 3 </a:t>
            </a:r>
            <a:r>
              <a:rPr lang="en-GB" dirty="0" smtClean="0"/>
              <a:t>statements from each of the 5 areas of the resilience framework  (Cut up the Resilience Framework Activity worksheet) and ask them to match them to the correct heading.   Check these are correct.</a:t>
            </a:r>
          </a:p>
          <a:p>
            <a:pPr marL="228600" indent="-228600">
              <a:buAutoNum type="arabicPeriod"/>
            </a:pPr>
            <a:endParaRPr lang="en-GB" dirty="0" smtClean="0"/>
          </a:p>
          <a:p>
            <a:pPr marL="228600" indent="-228600">
              <a:buAutoNum type="arabicPeriod"/>
            </a:pPr>
            <a:r>
              <a:rPr lang="en-GB" dirty="0" smtClean="0"/>
              <a:t>Now ask each person to choose a statement</a:t>
            </a:r>
            <a:r>
              <a:rPr lang="en-GB" baseline="0" dirty="0" smtClean="0"/>
              <a:t> and discuss it with their group in relation to their school environment.  </a:t>
            </a:r>
            <a:r>
              <a:rPr lang="en-GB" baseline="0" dirty="0" err="1" smtClean="0"/>
              <a:t>Ie</a:t>
            </a:r>
            <a:r>
              <a:rPr lang="en-GB" baseline="0" dirty="0" smtClean="0"/>
              <a:t> is this part of the PSHE curriculum?  How this could be encouraged in tutor time?  Can we incorporate this into goals set?  Ask each table to share one idea.</a:t>
            </a:r>
          </a:p>
          <a:p>
            <a:pPr marL="228600" indent="-228600">
              <a:buNone/>
            </a:pPr>
            <a:r>
              <a:rPr lang="en-GB" baseline="0" dirty="0" smtClean="0"/>
              <a:t>40 </a:t>
            </a:r>
            <a:r>
              <a:rPr lang="en-GB" baseline="0" dirty="0" err="1" smtClean="0"/>
              <a:t>mins</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15</a:t>
            </a:fld>
            <a:endParaRPr lang="en-GB"/>
          </a:p>
        </p:txBody>
      </p:sp>
    </p:spTree>
    <p:extLst>
      <p:ext uri="{BB962C8B-B14F-4D97-AF65-F5344CB8AC3E}">
        <p14:creationId xmlns:p14="http://schemas.microsoft.com/office/powerpoint/2010/main" val="2825022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There have been changes to descriptors for outstanding quality of teaching in PSHE education .,..... The importance of appropriate learning objectives matched to well-considered, appropriate activities and the importance of active participation in learning are strengthened in the updated indicators. </a:t>
            </a:r>
          </a:p>
          <a:p>
            <a:endParaRPr lang="en-GB" dirty="0" smtClean="0"/>
          </a:p>
          <a:p>
            <a:r>
              <a:rPr lang="en-GB" dirty="0" smtClean="0"/>
              <a:t>Another new addition to the judgements is a more explicit reference to resilience: </a:t>
            </a:r>
          </a:p>
          <a:p>
            <a:endParaRPr lang="en-GB" dirty="0" smtClean="0"/>
          </a:p>
          <a:p>
            <a:r>
              <a:rPr lang="en-GB" i="1" dirty="0" smtClean="0"/>
              <a:t>“Teachers are able to develop pupils’ resilience and ability to resist peer pressure very effectively; they help develop pupils’ confidence well and strengthen their attitudes to learning across the school curriculum.” </a:t>
            </a:r>
            <a:r>
              <a:rPr lang="en-GB" dirty="0" smtClean="0"/>
              <a:t>Inadequate teaching is described as follows: “Teachers fail to develop pupils’ resilience and ability to resist peer pressure; pupils have not developed the confidence and assertiveness skills they need to keep themselves safe.” This reinforces the importance of placing the PSHE curriculum at the heart of a school safeguarding policy in order to satisfy </a:t>
            </a:r>
            <a:r>
              <a:rPr lang="en-GB" dirty="0" err="1" smtClean="0"/>
              <a:t>Ofsted</a:t>
            </a:r>
            <a:r>
              <a:rPr lang="en-GB" dirty="0" smtClean="0"/>
              <a:t> criteria. </a:t>
            </a:r>
            <a:r>
              <a:rPr lang="en-GB" b="1" i="1" u="sng" dirty="0" smtClean="0">
                <a:solidFill>
                  <a:srgbClr val="FF0000"/>
                </a:solidFill>
              </a:rPr>
              <a:t>Whilst it is essential that schools take action when a pupil is at risk, schools’ safeguarding policies should also consider the learning provided to help pupils to take responsibility for keeping themselves safe. </a:t>
            </a:r>
            <a:endParaRPr lang="en-GB" b="1" i="1" u="sng" dirty="0">
              <a:solidFill>
                <a:srgbClr val="FF0000"/>
              </a:solidFill>
            </a:endParaRPr>
          </a:p>
        </p:txBody>
      </p:sp>
      <p:sp>
        <p:nvSpPr>
          <p:cNvPr id="4" name="Slide Number Placeholder 3"/>
          <p:cNvSpPr>
            <a:spLocks noGrp="1"/>
          </p:cNvSpPr>
          <p:nvPr>
            <p:ph type="sldNum" sz="quarter" idx="10"/>
          </p:nvPr>
        </p:nvSpPr>
        <p:spPr/>
        <p:txBody>
          <a:bodyPr/>
          <a:lstStyle/>
          <a:p>
            <a:fld id="{71204A62-6A44-4737-A8F5-7455F0023815}" type="slidenum">
              <a:rPr lang="en-GB" smtClean="0"/>
              <a:pPr/>
              <a:t>16</a:t>
            </a:fld>
            <a:endParaRPr lang="en-GB"/>
          </a:p>
        </p:txBody>
      </p:sp>
    </p:spTree>
    <p:extLst>
      <p:ext uri="{BB962C8B-B14F-4D97-AF65-F5344CB8AC3E}">
        <p14:creationId xmlns:p14="http://schemas.microsoft.com/office/powerpoint/2010/main" val="1671910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Give</a:t>
            </a:r>
            <a:r>
              <a:rPr lang="en-GB" baseline="0" dirty="0" smtClean="0"/>
              <a:t> out</a:t>
            </a:r>
            <a:r>
              <a:rPr lang="en-GB" dirty="0" smtClean="0"/>
              <a:t> the ‘SLT</a:t>
            </a:r>
            <a:r>
              <a:rPr lang="en-GB" baseline="0" dirty="0" smtClean="0"/>
              <a:t> academic resilience resource</a:t>
            </a:r>
            <a:r>
              <a:rPr lang="en-GB" dirty="0" smtClean="0"/>
              <a:t>’ document and give staff 5 minutes to look through it. </a:t>
            </a:r>
            <a:r>
              <a:rPr lang="en-GB" i="1" dirty="0" smtClean="0"/>
              <a:t>Does anything stand out to you as to areas you may need to develop</a:t>
            </a:r>
            <a:r>
              <a:rPr lang="en-GB" i="1" baseline="0" dirty="0" smtClean="0"/>
              <a:t> or areas you are confident are securely in place.</a:t>
            </a:r>
          </a:p>
          <a:p>
            <a:endParaRPr lang="en-GB" i="1" baseline="0" dirty="0" smtClean="0"/>
          </a:p>
          <a:p>
            <a:r>
              <a:rPr lang="en-GB" i="1" baseline="0" dirty="0" smtClean="0"/>
              <a:t>Choose an area you are doing well and jot down evidence.  Share with another member of staff (preferably from another school</a:t>
            </a:r>
            <a:endParaRPr lang="en-GB" dirty="0" smtClean="0"/>
          </a:p>
          <a:p>
            <a:endParaRPr lang="en-GB" dirty="0" smtClean="0"/>
          </a:p>
          <a:p>
            <a:r>
              <a:rPr lang="en-GB" dirty="0" smtClean="0"/>
              <a:t>45 </a:t>
            </a:r>
            <a:r>
              <a:rPr lang="en-GB" dirty="0" err="1" smtClean="0"/>
              <a:t>mins</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17</a:t>
            </a:fld>
            <a:endParaRPr lang="en-GB"/>
          </a:p>
        </p:txBody>
      </p:sp>
    </p:spTree>
    <p:extLst>
      <p:ext uri="{BB962C8B-B14F-4D97-AF65-F5344CB8AC3E}">
        <p14:creationId xmlns:p14="http://schemas.microsoft.com/office/powerpoint/2010/main" val="3623442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academic resilience resource does mention Maslow’s hierarchy</a:t>
            </a:r>
            <a:r>
              <a:rPr lang="en-GB" baseline="0" dirty="0" smtClean="0"/>
              <a:t> of needs.  The lower needs must be in place before someone can even think about the needs higher up.  (Again this reflects what the resilience framework says about having the BASICS in place)</a:t>
            </a:r>
            <a:endParaRPr lang="en-GB" dirty="0" smtClean="0"/>
          </a:p>
          <a:p>
            <a:endParaRPr lang="en-GB" dirty="0" smtClean="0"/>
          </a:p>
          <a:p>
            <a:r>
              <a:rPr lang="en-GB" dirty="0" smtClean="0"/>
              <a:t>Here’s how one school used the hierarchy of needs in their school..........(click on the pyramid to follow the link and watch the video 1 min25)</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18</a:t>
            </a:fld>
            <a:endParaRPr lang="en-GB"/>
          </a:p>
        </p:txBody>
      </p:sp>
    </p:spTree>
    <p:extLst>
      <p:ext uri="{BB962C8B-B14F-4D97-AF65-F5344CB8AC3E}">
        <p14:creationId xmlns:p14="http://schemas.microsoft.com/office/powerpoint/2010/main" val="8885901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partners ask</a:t>
            </a:r>
            <a:r>
              <a:rPr lang="en-GB" baseline="0" dirty="0" smtClean="0"/>
              <a:t> each other alternative questions.  (should have 3 each)  try to answer them without referring to work sheets/ notes.  Or can work on them together if feeling collaborative rather than competitive…</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19</a:t>
            </a:fld>
            <a:endParaRPr lang="en-GB"/>
          </a:p>
        </p:txBody>
      </p:sp>
    </p:spTree>
    <p:extLst>
      <p:ext uri="{BB962C8B-B14F-4D97-AF65-F5344CB8AC3E}">
        <p14:creationId xmlns:p14="http://schemas.microsoft.com/office/powerpoint/2010/main" val="1207417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https://www.youtube.com/watch?v=4RzHx5rw0f4</a:t>
            </a:r>
          </a:p>
          <a:p>
            <a:endParaRPr lang="en-GB" dirty="0" smtClean="0"/>
          </a:p>
          <a:p>
            <a:r>
              <a:rPr lang="en-GB" dirty="0" smtClean="0"/>
              <a:t>Watch the video clip of children saying what resilience means to them.</a:t>
            </a:r>
          </a:p>
          <a:p>
            <a:endParaRPr lang="en-GB" dirty="0" smtClean="0"/>
          </a:p>
          <a:p>
            <a:r>
              <a:rPr lang="en-GB" sz="1200" kern="1200" baseline="0" dirty="0" smtClean="0">
                <a:solidFill>
                  <a:schemeClr val="tx1"/>
                </a:solidFill>
                <a:latin typeface="+mn-lt"/>
                <a:ea typeface="+mn-ea"/>
                <a:cs typeface="+mn-cs"/>
              </a:rPr>
              <a:t>There are many different definitions of resilience. </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3</a:t>
            </a:fld>
            <a:endParaRPr lang="en-GB"/>
          </a:p>
        </p:txBody>
      </p:sp>
    </p:spTree>
    <p:extLst>
      <p:ext uri="{BB962C8B-B14F-4D97-AF65-F5344CB8AC3E}">
        <p14:creationId xmlns:p14="http://schemas.microsoft.com/office/powerpoint/2010/main" val="2721937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Professor Angie Hart and colleagues working with </a:t>
            </a:r>
            <a:r>
              <a:rPr lang="en-GB" dirty="0" err="1" smtClean="0"/>
              <a:t>Boingboing</a:t>
            </a:r>
            <a:r>
              <a:rPr lang="en-GB" baseline="0" dirty="0" smtClean="0"/>
              <a:t> have decided on this definition.  </a:t>
            </a:r>
          </a:p>
          <a:p>
            <a:endParaRPr lang="en-GB" baseline="0" dirty="0" smtClean="0"/>
          </a:p>
          <a:p>
            <a:r>
              <a:rPr lang="en-GB" sz="1200" kern="1200" baseline="0" dirty="0" smtClean="0">
                <a:solidFill>
                  <a:schemeClr val="tx1"/>
                </a:solidFill>
                <a:latin typeface="+mn-lt"/>
                <a:ea typeface="+mn-ea"/>
                <a:cs typeface="+mn-cs"/>
              </a:rPr>
              <a:t>Resilience research has identified actions that can be taken to enable students to achieve good outcomes against the odds.  Can relate to academic resilience too.</a:t>
            </a:r>
          </a:p>
          <a:p>
            <a:r>
              <a:rPr lang="en-GB" sz="1200" kern="1200" baseline="0" dirty="0" smtClean="0">
                <a:solidFill>
                  <a:schemeClr val="tx1"/>
                </a:solidFill>
                <a:latin typeface="+mn-lt"/>
                <a:ea typeface="+mn-ea"/>
                <a:cs typeface="+mn-cs"/>
              </a:rPr>
              <a:t>They define </a:t>
            </a:r>
            <a:r>
              <a:rPr lang="en-GB" sz="1200" b="1" kern="1200" baseline="0" dirty="0" smtClean="0">
                <a:solidFill>
                  <a:schemeClr val="tx1"/>
                </a:solidFill>
                <a:latin typeface="+mn-lt"/>
                <a:ea typeface="+mn-ea"/>
                <a:cs typeface="+mn-cs"/>
              </a:rPr>
              <a:t>academic resilience as students achieving good educational outcomes despite adversity</a:t>
            </a:r>
            <a:r>
              <a:rPr lang="en-GB" sz="1200" kern="1200" baseline="0" dirty="0" smtClean="0">
                <a:solidFill>
                  <a:schemeClr val="tx1"/>
                </a:solidFill>
                <a:latin typeface="+mn-lt"/>
                <a:ea typeface="+mn-ea"/>
                <a:cs typeface="+mn-cs"/>
              </a:rPr>
              <a:t>.   Strategies part of a whole school approach to support young people.  Look at these later.</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4</a:t>
            </a:fld>
            <a:endParaRPr lang="en-GB"/>
          </a:p>
        </p:txBody>
      </p:sp>
    </p:spTree>
    <p:extLst>
      <p:ext uri="{BB962C8B-B14F-4D97-AF65-F5344CB8AC3E}">
        <p14:creationId xmlns:p14="http://schemas.microsoft.com/office/powerpoint/2010/main" val="418868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Give out </a:t>
            </a:r>
            <a:r>
              <a:rPr lang="en-GB" dirty="0" err="1" smtClean="0"/>
              <a:t>handout</a:t>
            </a:r>
            <a:r>
              <a:rPr lang="en-GB" dirty="0" smtClean="0"/>
              <a:t> : </a:t>
            </a:r>
            <a:r>
              <a:rPr lang="en-GB" dirty="0" smtClean="0">
                <a:latin typeface="Tw Cen MT" panose="020B0602020104020603" pitchFamily="34" charset="0"/>
              </a:rPr>
              <a:t>Risk and Protective Factors for Child and Adolescent Mental Health.  </a:t>
            </a:r>
          </a:p>
          <a:p>
            <a:endParaRPr lang="en-GB" dirty="0" smtClean="0">
              <a:latin typeface="Tw Cen MT" panose="020B0602020104020603" pitchFamily="34" charset="0"/>
            </a:endParaRPr>
          </a:p>
          <a:p>
            <a:r>
              <a:rPr lang="en-GB" dirty="0" smtClean="0"/>
              <a:t>A useful paper produced by</a:t>
            </a:r>
            <a:r>
              <a:rPr lang="en-GB" baseline="0" dirty="0" smtClean="0"/>
              <a:t> </a:t>
            </a:r>
            <a:r>
              <a:rPr lang="en-GB" baseline="0" dirty="0" err="1" smtClean="0"/>
              <a:t>DfE</a:t>
            </a:r>
            <a:r>
              <a:rPr lang="en-GB" baseline="0" dirty="0" smtClean="0"/>
              <a:t> on mental health in schools. </a:t>
            </a:r>
            <a:r>
              <a:rPr lang="en-GB" baseline="0" dirty="0" smtClean="0">
                <a:latin typeface="Tw Cen MT" panose="020B0602020104020603" pitchFamily="34" charset="0"/>
              </a:rPr>
              <a:t>It </a:t>
            </a:r>
            <a:r>
              <a:rPr lang="en-GB" dirty="0" smtClean="0">
                <a:latin typeface="Tw Cen MT" panose="020B0602020104020603" pitchFamily="34" charset="0"/>
              </a:rPr>
              <a:t>gives us greater insight into why some children are more resilient than</a:t>
            </a:r>
            <a:r>
              <a:rPr lang="en-GB" baseline="0" dirty="0" smtClean="0">
                <a:latin typeface="Tw Cen MT" panose="020B0602020104020603" pitchFamily="34" charset="0"/>
              </a:rPr>
              <a:t> others.</a:t>
            </a:r>
            <a:r>
              <a:rPr lang="en-GB" baseline="0" dirty="0" smtClean="0"/>
              <a:t> </a:t>
            </a:r>
          </a:p>
          <a:p>
            <a:endParaRPr lang="en-GB" baseline="0" dirty="0" smtClean="0"/>
          </a:p>
          <a:p>
            <a:r>
              <a:rPr lang="en-GB" baseline="0" dirty="0" smtClean="0"/>
              <a:t>Risk factors are cumulative, so if a child has communication difficulties, a challenging family environment and say socio-economic disadvantage then they are at a greater risk of developing behavioural or emotional problems.</a:t>
            </a:r>
          </a:p>
          <a:p>
            <a:endParaRPr lang="en-GB" baseline="0" dirty="0" smtClean="0"/>
          </a:p>
          <a:p>
            <a:r>
              <a:rPr lang="en-GB" baseline="0" dirty="0" smtClean="0"/>
              <a:t>Yet we also know that despite some accumulated risk factors some children will still develop into competent, confident and caring adults.  The key here is that some protective factors have been in place to counterbalance the risk factors.</a:t>
            </a:r>
          </a:p>
          <a:p>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Activity:  Look at the risk and protective factors.  Circle any that surprise you.  Tick ones you feel your school already do well.</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Then Underline any that you think your school could also influence.    Compare answers with partner, then as a table or to whole group.  Gather feedback of surprises and which factors the schools do well and what they could influence.</a:t>
            </a:r>
          </a:p>
          <a:p>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5</a:t>
            </a:fld>
            <a:endParaRPr lang="en-GB"/>
          </a:p>
        </p:txBody>
      </p:sp>
    </p:spTree>
    <p:extLst>
      <p:ext uri="{BB962C8B-B14F-4D97-AF65-F5344CB8AC3E}">
        <p14:creationId xmlns:p14="http://schemas.microsoft.com/office/powerpoint/2010/main" val="1235032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a:t>
            </a:r>
            <a:r>
              <a:rPr lang="en-GB" baseline="0" dirty="0" smtClean="0"/>
              <a:t> group what difficult events may adversely affect their pupils? (then click on three categories)</a:t>
            </a:r>
          </a:p>
          <a:p>
            <a:endParaRPr lang="en-GB" dirty="0" smtClean="0"/>
          </a:p>
          <a:p>
            <a:pPr marL="0" indent="0">
              <a:buNone/>
            </a:pPr>
            <a:r>
              <a:rPr lang="en-GB" dirty="0" smtClean="0"/>
              <a:t>Loss or separation: bereavement,</a:t>
            </a:r>
            <a:r>
              <a:rPr lang="en-GB" baseline="0" dirty="0" smtClean="0"/>
              <a:t> parental separation,</a:t>
            </a:r>
            <a:r>
              <a:rPr lang="en-GB" dirty="0" smtClean="0"/>
              <a:t> loss of friendship, going</a:t>
            </a:r>
            <a:r>
              <a:rPr lang="en-GB" baseline="0" dirty="0" smtClean="0"/>
              <a:t> into care</a:t>
            </a:r>
            <a:endParaRPr lang="en-GB" dirty="0" smtClean="0"/>
          </a:p>
          <a:p>
            <a:pPr marL="0" indent="0">
              <a:buNone/>
            </a:pPr>
            <a:r>
              <a:rPr lang="en-GB" dirty="0" smtClean="0"/>
              <a:t>Life changes: birth of a sibling, moving house, transition to secondary school/ </a:t>
            </a:r>
            <a:r>
              <a:rPr lang="en-GB" dirty="0" err="1" smtClean="0"/>
              <a:t>VIth</a:t>
            </a:r>
            <a:r>
              <a:rPr lang="en-GB" dirty="0" smtClean="0"/>
              <a:t> form.</a:t>
            </a:r>
          </a:p>
          <a:p>
            <a:pPr marL="0" indent="0">
              <a:buNone/>
            </a:pPr>
            <a:r>
              <a:rPr lang="en-GB" dirty="0" smtClean="0"/>
              <a:t>Traumatic events:  abuse, bullying, natural disaster, accident, domestic abuse</a:t>
            </a:r>
          </a:p>
          <a:p>
            <a:endParaRPr lang="en-GB" dirty="0" smtClean="0"/>
          </a:p>
          <a:p>
            <a:r>
              <a:rPr lang="en-GB" dirty="0" smtClean="0"/>
              <a:t>If a form</a:t>
            </a:r>
            <a:r>
              <a:rPr lang="en-GB" baseline="0" dirty="0" smtClean="0"/>
              <a:t> tutor or class teacher knows a child is going through such events then early support and interventions before any obvious behavioural or emotional problems can prevent problems developing.</a:t>
            </a:r>
          </a:p>
          <a:p>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6</a:t>
            </a:fld>
            <a:endParaRPr lang="en-GB"/>
          </a:p>
        </p:txBody>
      </p:sp>
    </p:spTree>
    <p:extLst>
      <p:ext uri="{BB962C8B-B14F-4D97-AF65-F5344CB8AC3E}">
        <p14:creationId xmlns:p14="http://schemas.microsoft.com/office/powerpoint/2010/main" val="549720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Research</a:t>
            </a:r>
            <a:r>
              <a:rPr lang="en-GB" baseline="0" dirty="0" smtClean="0"/>
              <a:t> has shown these positive factors can result in resilience, but it is a dynamic interaction of these factors with the child’s genetic make-up, temperament and related to an optimistic thinking style.   Optimistic thinkers see bad experiences as temporary and can be changed or at least endured.  Bad experiences are due to specific reasons and therefore solutions can be found and they attribute bad experiences to causes other than themselves, therefore can feel empowered to continue to make a difference.   They see good experiences as permanent and that they have played a part in making the good thing happen.  Optimist thinkers therefore persevere more and are willing to try new experiences.</a:t>
            </a:r>
          </a:p>
          <a:p>
            <a:endParaRPr lang="en-GB" baseline="0" dirty="0" smtClean="0"/>
          </a:p>
          <a:p>
            <a:r>
              <a:rPr lang="en-GB" baseline="0" dirty="0" smtClean="0"/>
              <a:t>Thinking processes play a big part in this.  Research by </a:t>
            </a:r>
            <a:r>
              <a:rPr lang="en-GB" sz="1200" dirty="0" err="1" smtClean="0"/>
              <a:t>Gillham</a:t>
            </a:r>
            <a:r>
              <a:rPr lang="en-GB" sz="1200" dirty="0" smtClean="0"/>
              <a:t>, </a:t>
            </a:r>
            <a:r>
              <a:rPr lang="en-GB" sz="1200" dirty="0" err="1" smtClean="0"/>
              <a:t>Reivich</a:t>
            </a:r>
            <a:r>
              <a:rPr lang="en-GB" sz="1200" dirty="0" smtClean="0"/>
              <a:t> &amp; </a:t>
            </a:r>
            <a:r>
              <a:rPr lang="en-GB" sz="1200" dirty="0" err="1" smtClean="0"/>
              <a:t>Shatte</a:t>
            </a:r>
            <a:r>
              <a:rPr lang="en-GB" sz="1200" dirty="0" smtClean="0"/>
              <a:t>, found these</a:t>
            </a:r>
            <a:r>
              <a:rPr lang="en-GB" sz="1200" baseline="0" dirty="0" smtClean="0"/>
              <a:t> thinking processes influenced resilience.  Important implication from this is that resilience skills can be learned and introduced to children at a young age.</a:t>
            </a:r>
          </a:p>
          <a:p>
            <a:endParaRPr lang="en-GB" sz="1200" baseline="0" dirty="0" smtClean="0"/>
          </a:p>
          <a:p>
            <a:r>
              <a:rPr lang="en-GB" sz="1200" baseline="0" dirty="0" smtClean="0"/>
              <a:t>Good to think how these thinking skills can be incorporated into the curriculum and whole school community.  To make this easier we’re going to use the resilience framework:  (next slide)</a:t>
            </a:r>
            <a:endParaRPr lang="en-GB" baseline="0" dirty="0" smtClean="0"/>
          </a:p>
        </p:txBody>
      </p:sp>
      <p:sp>
        <p:nvSpPr>
          <p:cNvPr id="4" name="Slide Number Placeholder 3"/>
          <p:cNvSpPr>
            <a:spLocks noGrp="1"/>
          </p:cNvSpPr>
          <p:nvPr>
            <p:ph type="sldNum" sz="quarter" idx="10"/>
          </p:nvPr>
        </p:nvSpPr>
        <p:spPr/>
        <p:txBody>
          <a:bodyPr/>
          <a:lstStyle/>
          <a:p>
            <a:fld id="{71204A62-6A44-4737-A8F5-7455F0023815}" type="slidenum">
              <a:rPr lang="en-GB" smtClean="0"/>
              <a:pPr/>
              <a:t>7</a:t>
            </a:fld>
            <a:endParaRPr lang="en-GB"/>
          </a:p>
        </p:txBody>
      </p:sp>
    </p:spTree>
    <p:extLst>
      <p:ext uri="{BB962C8B-B14F-4D97-AF65-F5344CB8AC3E}">
        <p14:creationId xmlns:p14="http://schemas.microsoft.com/office/powerpoint/2010/main" val="562172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mn-lt"/>
                <a:ea typeface="+mn-ea"/>
                <a:cs typeface="+mn-cs"/>
              </a:rPr>
              <a:t>Some of the activities we’ll look at today are structured and shaped by the Resilience Framework. </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This identifies five areas of a young person’s life that need to be addressed in order to support the building of resilience. We’ll look at each area in turn:  You may be able to spot cross overs from the protective factors and this framework.</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Hand out copies of resilience framework</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8</a:t>
            </a:fld>
            <a:endParaRPr lang="en-GB"/>
          </a:p>
        </p:txBody>
      </p:sp>
    </p:spTree>
    <p:extLst>
      <p:ext uri="{BB962C8B-B14F-4D97-AF65-F5344CB8AC3E}">
        <p14:creationId xmlns:p14="http://schemas.microsoft.com/office/powerpoint/2010/main" val="1168879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mn-lt"/>
                <a:ea typeface="+mn-ea"/>
                <a:cs typeface="+mn-cs"/>
              </a:rPr>
              <a:t>In order for students to feel more resilient, basic structures need to be put in place such as good enough housing (in this context translated as a safe and comfortable school and tutor room), enough sleep and healthy diet (can improve behaviour, mood, ability to learn).</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If these basic structures are in place then students will feel a greater sense of security and peace of mind and can better deal with the challenges of school life.</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Although some of these improvements may seem beyond the reach of ‘school duty’ and are linked to family life and social circumstances they can still be addressed through taking an interest or exploring sensitively with students and could make significant changes to your student’s wellbeing and enhance their ability to learn.</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9</a:t>
            </a:fld>
            <a:endParaRPr lang="en-GB"/>
          </a:p>
        </p:txBody>
      </p:sp>
    </p:spTree>
    <p:extLst>
      <p:ext uri="{BB962C8B-B14F-4D97-AF65-F5344CB8AC3E}">
        <p14:creationId xmlns:p14="http://schemas.microsoft.com/office/powerpoint/2010/main" val="2704437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mn-lt"/>
                <a:ea typeface="+mn-ea"/>
                <a:cs typeface="+mn-cs"/>
              </a:rPr>
              <a:t>Belonging is an important aspect of resilience-building. When a student has good relationships in their life, and they belong to a group that accept them as they are, this helps create a good sense of self and identity.  (key protective factors)</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Tutors can help by trying to encourage good relationships with friends, teachers and other members of staff.</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It is important that students have somewhere they feel they belong (clubs, activities and favourite places in school) and that they meet people who are good influences, who can help them make sense of where they have come from and their place in the world. </a:t>
            </a:r>
          </a:p>
          <a:p>
            <a:endParaRPr lang="en-GB" sz="1200" kern="1200" baseline="0" dirty="0" smtClean="0">
              <a:solidFill>
                <a:schemeClr val="tx1"/>
              </a:solidFill>
              <a:latin typeface="+mn-lt"/>
              <a:ea typeface="+mn-ea"/>
              <a:cs typeface="+mn-cs"/>
            </a:endParaRPr>
          </a:p>
          <a:p>
            <a:r>
              <a:rPr lang="en-GB" sz="1200" kern="1200" baseline="0" dirty="0" smtClean="0">
                <a:solidFill>
                  <a:schemeClr val="tx1"/>
                </a:solidFill>
                <a:latin typeface="+mn-lt"/>
                <a:ea typeface="+mn-ea"/>
                <a:cs typeface="+mn-cs"/>
              </a:rPr>
              <a:t>It is really important for the student to find something they are good at, an activity or a talent, a way of expressing themselves, whether it’s sport, music, writing, helping out in the library... it can be almost anything. The important thing is that being part of a group where they do or talk about this activity can have a positive effect.</a:t>
            </a:r>
            <a:endParaRPr lang="en-GB" dirty="0"/>
          </a:p>
        </p:txBody>
      </p:sp>
      <p:sp>
        <p:nvSpPr>
          <p:cNvPr id="4" name="Slide Number Placeholder 3"/>
          <p:cNvSpPr>
            <a:spLocks noGrp="1"/>
          </p:cNvSpPr>
          <p:nvPr>
            <p:ph type="sldNum" sz="quarter" idx="10"/>
          </p:nvPr>
        </p:nvSpPr>
        <p:spPr/>
        <p:txBody>
          <a:bodyPr/>
          <a:lstStyle/>
          <a:p>
            <a:fld id="{71204A62-6A44-4737-A8F5-7455F0023815}" type="slidenum">
              <a:rPr lang="en-GB" smtClean="0"/>
              <a:pPr/>
              <a:t>10</a:t>
            </a:fld>
            <a:endParaRPr lang="en-GB"/>
          </a:p>
        </p:txBody>
      </p:sp>
    </p:spTree>
    <p:extLst>
      <p:ext uri="{BB962C8B-B14F-4D97-AF65-F5344CB8AC3E}">
        <p14:creationId xmlns:p14="http://schemas.microsoft.com/office/powerpoint/2010/main" val="625236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3710443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542940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4274300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1090421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87335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130770829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339249138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2452217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3111578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365739348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34D819-9F07-4261-B09B-9E467E5D9002}" type="datetimeFigureOut">
              <a:rPr lang="en-US" smtClean="0"/>
              <a:pPr/>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3256794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r="-5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34D819-9F07-4261-B09B-9E467E5D9002}" type="datetimeFigureOut">
              <a:rPr lang="en-US" smtClean="0"/>
              <a:pPr/>
              <a:t>9/18/2019</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766878-3199-4EAB-94E7-2D6D11070E14}" type="slidenum">
              <a:rPr lang="en-US" smtClean="0"/>
              <a:pPr/>
              <a:t>‹#›</a:t>
            </a:fld>
            <a:endParaRPr lang="en-US" dirty="0"/>
          </a:p>
        </p:txBody>
      </p:sp>
    </p:spTree>
    <p:extLst>
      <p:ext uri="{BB962C8B-B14F-4D97-AF65-F5344CB8AC3E}">
        <p14:creationId xmlns:p14="http://schemas.microsoft.com/office/powerpoint/2010/main" val="20424977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f09zvqIKDQ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4RzHx5rw0f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1424" y="1340768"/>
            <a:ext cx="10363200" cy="873051"/>
          </a:xfrm>
        </p:spPr>
        <p:txBody>
          <a:bodyPr>
            <a:noAutofit/>
          </a:bodyPr>
          <a:lstStyle/>
          <a:p>
            <a:r>
              <a:rPr lang="en-GB" sz="6500" i="1" dirty="0" smtClean="0">
                <a:latin typeface="Tw Cen MT" pitchFamily="34" charset="0"/>
              </a:rPr>
              <a:t>What is Resilience?</a:t>
            </a:r>
            <a:endParaRPr lang="en-GB" sz="6500" i="1" dirty="0">
              <a:latin typeface="Tw Cen MT" pitchFamily="34" charset="0"/>
            </a:endParaRPr>
          </a:p>
        </p:txBody>
      </p:sp>
      <p:sp>
        <p:nvSpPr>
          <p:cNvPr id="3" name="Subtitle 2"/>
          <p:cNvSpPr>
            <a:spLocks noGrp="1"/>
          </p:cNvSpPr>
          <p:nvPr>
            <p:ph type="subTitle" idx="1"/>
          </p:nvPr>
        </p:nvSpPr>
        <p:spPr>
          <a:xfrm>
            <a:off x="1415480" y="2132856"/>
            <a:ext cx="9144000" cy="3456384"/>
          </a:xfrm>
        </p:spPr>
        <p:txBody>
          <a:bodyPr/>
          <a:lstStyle/>
          <a:p>
            <a:endParaRPr lang="en-GB" dirty="0"/>
          </a:p>
        </p:txBody>
      </p:sp>
      <p:pic>
        <p:nvPicPr>
          <p:cNvPr id="4" name="Picture 3" descr="Image result for resilience"/>
          <p:cNvPicPr/>
          <p:nvPr/>
        </p:nvPicPr>
        <p:blipFill>
          <a:blip r:embed="rId3"/>
          <a:srcRect/>
          <a:stretch>
            <a:fillRect/>
          </a:stretch>
        </p:blipFill>
        <p:spPr bwMode="auto">
          <a:xfrm>
            <a:off x="1415480" y="2132856"/>
            <a:ext cx="9145016" cy="3456384"/>
          </a:xfrm>
          <a:prstGeom prst="rect">
            <a:avLst/>
          </a:prstGeom>
          <a:noFill/>
          <a:ln w="9525">
            <a:noFill/>
            <a:miter lim="800000"/>
            <a:headEnd/>
            <a:tailEnd/>
          </a:ln>
        </p:spPr>
      </p:pic>
      <p:sp>
        <p:nvSpPr>
          <p:cNvPr id="5" name="Explosion 1 4"/>
          <p:cNvSpPr/>
          <p:nvPr/>
        </p:nvSpPr>
        <p:spPr>
          <a:xfrm>
            <a:off x="10056440" y="5445224"/>
            <a:ext cx="2073298" cy="1315261"/>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prstClr val="white"/>
                </a:solidFill>
              </a:rPr>
              <a:t>Activity</a:t>
            </a:r>
            <a:endParaRPr lang="en-GB" dirty="0">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8000" dirty="0" smtClean="0">
                <a:latin typeface="Tw Cen MT" pitchFamily="34" charset="0"/>
              </a:rPr>
              <a:t>Belonging</a:t>
            </a:r>
            <a:endParaRPr lang="en-GB" sz="8000" dirty="0">
              <a:latin typeface="Tw Cen MT" pitchFamily="34" charset="0"/>
            </a:endParaRPr>
          </a:p>
        </p:txBody>
      </p:sp>
      <p:pic>
        <p:nvPicPr>
          <p:cNvPr id="4" name="Content Placeholder 3" descr="Image result for belonging"/>
          <p:cNvPicPr>
            <a:picLocks noGrp="1"/>
          </p:cNvPicPr>
          <p:nvPr>
            <p:ph idx="1"/>
          </p:nvPr>
        </p:nvPicPr>
        <p:blipFill>
          <a:blip r:embed="rId3"/>
          <a:srcRect/>
          <a:stretch>
            <a:fillRect/>
          </a:stretch>
        </p:blipFill>
        <p:spPr bwMode="auto">
          <a:xfrm>
            <a:off x="2279576" y="1916832"/>
            <a:ext cx="8928992" cy="4680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8000" dirty="0" smtClean="0">
                <a:latin typeface="Tw Cen MT" pitchFamily="34" charset="0"/>
              </a:rPr>
              <a:t>Learning</a:t>
            </a:r>
            <a:endParaRPr lang="en-GB" sz="8000" dirty="0">
              <a:latin typeface="Tw Cen MT" pitchFamily="34" charset="0"/>
            </a:endParaRPr>
          </a:p>
        </p:txBody>
      </p:sp>
      <p:pic>
        <p:nvPicPr>
          <p:cNvPr id="4" name="Content Placeholder 3" descr="Image result for learning"/>
          <p:cNvPicPr>
            <a:picLocks noGrp="1"/>
          </p:cNvPicPr>
          <p:nvPr>
            <p:ph idx="1"/>
          </p:nvPr>
        </p:nvPicPr>
        <p:blipFill>
          <a:blip r:embed="rId3"/>
          <a:srcRect/>
          <a:stretch>
            <a:fillRect/>
          </a:stretch>
        </p:blipFill>
        <p:spPr bwMode="auto">
          <a:xfrm>
            <a:off x="2063552" y="2276871"/>
            <a:ext cx="8712968" cy="40324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8000" dirty="0" smtClean="0">
                <a:latin typeface="Tw Cen MT" pitchFamily="34" charset="0"/>
              </a:rPr>
              <a:t>Coping</a:t>
            </a:r>
            <a:endParaRPr lang="en-GB" sz="8000" dirty="0">
              <a:latin typeface="Tw Cen MT" pitchFamily="34" charset="0"/>
            </a:endParaRPr>
          </a:p>
        </p:txBody>
      </p:sp>
      <p:pic>
        <p:nvPicPr>
          <p:cNvPr id="4" name="Content Placeholder 3" descr="Image result for coping"/>
          <p:cNvPicPr>
            <a:picLocks noGrp="1"/>
          </p:cNvPicPr>
          <p:nvPr>
            <p:ph idx="1"/>
          </p:nvPr>
        </p:nvPicPr>
        <p:blipFill>
          <a:blip r:embed="rId3"/>
          <a:srcRect/>
          <a:stretch>
            <a:fillRect/>
          </a:stretch>
        </p:blipFill>
        <p:spPr bwMode="auto">
          <a:xfrm>
            <a:off x="3920331" y="1825625"/>
            <a:ext cx="4351338" cy="4351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4703"/>
            <a:ext cx="10515600" cy="1060921"/>
          </a:xfrm>
        </p:spPr>
        <p:txBody>
          <a:bodyPr/>
          <a:lstStyle/>
          <a:p>
            <a:r>
              <a:rPr lang="en-GB" b="1" smtClean="0">
                <a:latin typeface="Tw Cen MT" panose="020B0602020104020603" pitchFamily="34" charset="0"/>
              </a:rPr>
              <a:t>Self regulation</a:t>
            </a:r>
            <a:endParaRPr lang="en-GB" b="1" dirty="0">
              <a:latin typeface="Tw Cen MT" panose="020B0602020104020603" pitchFamily="34" charset="0"/>
            </a:endParaRPr>
          </a:p>
        </p:txBody>
      </p:sp>
      <p:sp>
        <p:nvSpPr>
          <p:cNvPr id="3" name="Content Placeholder 2"/>
          <p:cNvSpPr>
            <a:spLocks noGrp="1"/>
          </p:cNvSpPr>
          <p:nvPr>
            <p:ph idx="1"/>
          </p:nvPr>
        </p:nvSpPr>
        <p:spPr/>
        <p:txBody>
          <a:bodyPr/>
          <a:lstStyle/>
          <a:p>
            <a:pPr marL="0" indent="0">
              <a:buNone/>
            </a:pPr>
            <a:r>
              <a:rPr lang="en-GB" sz="4000" dirty="0" smtClean="0">
                <a:latin typeface="Tw Cen MT" panose="020B0602020104020603" pitchFamily="34" charset="0"/>
              </a:rPr>
              <a:t>Emotional coaching:</a:t>
            </a:r>
          </a:p>
          <a:p>
            <a:r>
              <a:rPr lang="en-GB" sz="3600" dirty="0" smtClean="0">
                <a:latin typeface="Tw Cen MT" panose="020B0602020104020603" pitchFamily="34" charset="0"/>
              </a:rPr>
              <a:t>LABEL</a:t>
            </a:r>
          </a:p>
          <a:p>
            <a:r>
              <a:rPr lang="en-GB" sz="3600" dirty="0" smtClean="0">
                <a:latin typeface="Tw Cen MT" panose="020B0602020104020603" pitchFamily="34" charset="0"/>
              </a:rPr>
              <a:t>VALIDATE</a:t>
            </a:r>
          </a:p>
          <a:p>
            <a:r>
              <a:rPr lang="en-GB" sz="3600" dirty="0" smtClean="0">
                <a:latin typeface="Tw Cen MT" panose="020B0602020104020603" pitchFamily="34" charset="0"/>
              </a:rPr>
              <a:t>EMPATHISE</a:t>
            </a:r>
          </a:p>
          <a:p>
            <a:r>
              <a:rPr lang="en-GB" sz="3600" dirty="0" smtClean="0">
                <a:latin typeface="Tw Cen MT" panose="020B0602020104020603" pitchFamily="34" charset="0"/>
              </a:rPr>
              <a:t>LIMIT</a:t>
            </a:r>
          </a:p>
          <a:p>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9856" y="2492896"/>
            <a:ext cx="6285737" cy="4179042"/>
          </a:xfrm>
          <a:prstGeom prst="rect">
            <a:avLst/>
          </a:prstGeom>
        </p:spPr>
      </p:pic>
      <p:sp>
        <p:nvSpPr>
          <p:cNvPr id="6" name="Explosion 1 5"/>
          <p:cNvSpPr/>
          <p:nvPr/>
        </p:nvSpPr>
        <p:spPr>
          <a:xfrm>
            <a:off x="2207568" y="4866494"/>
            <a:ext cx="2073298" cy="1315261"/>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prstClr val="white"/>
                </a:solidFill>
              </a:rPr>
              <a:t>Activity</a:t>
            </a:r>
            <a:endParaRPr lang="en-GB" dirty="0">
              <a:solidFill>
                <a:prstClr val="white"/>
              </a:solidFill>
            </a:endParaRPr>
          </a:p>
        </p:txBody>
      </p:sp>
    </p:spTree>
    <p:extLst>
      <p:ext uri="{BB962C8B-B14F-4D97-AF65-F5344CB8AC3E}">
        <p14:creationId xmlns:p14="http://schemas.microsoft.com/office/powerpoint/2010/main" val="1480264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8000" dirty="0" smtClean="0">
                <a:latin typeface="Tw Cen MT" pitchFamily="34" charset="0"/>
              </a:rPr>
              <a:t>Core Self</a:t>
            </a:r>
            <a:endParaRPr lang="en-GB" sz="8000" dirty="0">
              <a:latin typeface="Tw Cen MT" pitchFamily="34" charset="0"/>
            </a:endParaRPr>
          </a:p>
        </p:txBody>
      </p:sp>
      <p:pic>
        <p:nvPicPr>
          <p:cNvPr id="4" name="Content Placeholder 3" descr="Image result for core self"/>
          <p:cNvPicPr>
            <a:picLocks noGrp="1"/>
          </p:cNvPicPr>
          <p:nvPr>
            <p:ph idx="1"/>
          </p:nvPr>
        </p:nvPicPr>
        <p:blipFill>
          <a:blip r:embed="rId3"/>
          <a:srcRect/>
          <a:stretch>
            <a:fillRect/>
          </a:stretch>
        </p:blipFill>
        <p:spPr bwMode="auto">
          <a:xfrm>
            <a:off x="2783631" y="1628800"/>
            <a:ext cx="8136905" cy="43204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1370573"/>
            <a:ext cx="10515600" cy="1325563"/>
          </a:xfrm>
        </p:spPr>
        <p:txBody>
          <a:bodyPr/>
          <a:lstStyle/>
          <a:p>
            <a:pPr algn="ctr"/>
            <a:r>
              <a:rPr lang="en-GB" b="1" dirty="0" smtClean="0">
                <a:latin typeface="Tw Cen MT" pitchFamily="34" charset="0"/>
              </a:rPr>
              <a:t>Where does my school fit?</a:t>
            </a:r>
            <a:endParaRPr lang="en-GB" b="1" dirty="0">
              <a:latin typeface="Tw Cen MT" pitchFamily="34" charset="0"/>
            </a:endParaRPr>
          </a:p>
        </p:txBody>
      </p:sp>
      <p:pic>
        <p:nvPicPr>
          <p:cNvPr id="4" name="Content Placeholder 3" descr="Image result for question mark"/>
          <p:cNvPicPr>
            <a:picLocks noGrp="1"/>
          </p:cNvPicPr>
          <p:nvPr>
            <p:ph idx="1"/>
          </p:nvPr>
        </p:nvPicPr>
        <p:blipFill>
          <a:blip r:embed="rId3"/>
          <a:srcRect/>
          <a:stretch>
            <a:fillRect/>
          </a:stretch>
        </p:blipFill>
        <p:spPr bwMode="auto">
          <a:xfrm>
            <a:off x="1775520" y="2348880"/>
            <a:ext cx="9507488" cy="4248472"/>
          </a:xfrm>
          <a:prstGeom prst="rect">
            <a:avLst/>
          </a:prstGeom>
          <a:noFill/>
          <a:ln w="9525">
            <a:noFill/>
            <a:miter lim="800000"/>
            <a:headEnd/>
            <a:tailEnd/>
          </a:ln>
        </p:spPr>
      </p:pic>
      <p:sp>
        <p:nvSpPr>
          <p:cNvPr id="5" name="Explosion 1 4"/>
          <p:cNvSpPr/>
          <p:nvPr/>
        </p:nvSpPr>
        <p:spPr>
          <a:xfrm>
            <a:off x="407368" y="513613"/>
            <a:ext cx="2433101" cy="1459277"/>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prstClr val="white"/>
                </a:solidFill>
              </a:rPr>
              <a:t>Activity</a:t>
            </a:r>
            <a:endParaRPr lang="en-GB" dirty="0">
              <a:solidFill>
                <a:prstClr val="white"/>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92696"/>
            <a:ext cx="10515600" cy="2232248"/>
          </a:xfrm>
        </p:spPr>
        <p:txBody>
          <a:bodyPr>
            <a:normAutofit/>
          </a:bodyPr>
          <a:lstStyle/>
          <a:p>
            <a:pPr algn="ctr"/>
            <a:r>
              <a:rPr lang="en-GB" sz="6000" b="1" dirty="0" err="1" smtClean="0">
                <a:latin typeface="Tw Cen MT" pitchFamily="34" charset="0"/>
              </a:rPr>
              <a:t>Ofsted</a:t>
            </a:r>
            <a:r>
              <a:rPr lang="en-GB" sz="6000" b="1" dirty="0" smtClean="0">
                <a:latin typeface="Tw Cen MT" pitchFamily="34" charset="0"/>
              </a:rPr>
              <a:t> Changes </a:t>
            </a:r>
            <a:endParaRPr lang="en-GB" sz="6000" b="1" dirty="0">
              <a:latin typeface="Tw Cen MT" pitchFamily="34" charset="0"/>
            </a:endParaRPr>
          </a:p>
        </p:txBody>
      </p:sp>
      <p:sp>
        <p:nvSpPr>
          <p:cNvPr id="3" name="Content Placeholder 2"/>
          <p:cNvSpPr>
            <a:spLocks noGrp="1"/>
          </p:cNvSpPr>
          <p:nvPr>
            <p:ph idx="1"/>
          </p:nvPr>
        </p:nvSpPr>
        <p:spPr/>
        <p:txBody>
          <a:bodyPr>
            <a:normAutofit/>
          </a:bodyPr>
          <a:lstStyle/>
          <a:p>
            <a:pPr>
              <a:buNone/>
            </a:pPr>
            <a:r>
              <a:rPr lang="en-GB" sz="4000" dirty="0" smtClean="0">
                <a:latin typeface="Tw Cen MT" pitchFamily="34" charset="0"/>
              </a:rPr>
              <a:t>  </a:t>
            </a:r>
          </a:p>
          <a:p>
            <a:pPr>
              <a:buNone/>
            </a:pPr>
            <a:r>
              <a:rPr lang="en-GB" sz="4000" dirty="0" smtClean="0">
                <a:latin typeface="Tw Cen MT" pitchFamily="34" charset="0"/>
              </a:rPr>
              <a:t>“Teachers are able to develop pupils’ resilience and ability to resist peer pressure very effectively; they help develop pupils’ confidence well and strengthen their attitudes to learning across the school curriculum.” </a:t>
            </a:r>
            <a:endParaRPr lang="en-GB" sz="4000" dirty="0">
              <a:latin typeface="Tw Cen MT"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4704"/>
            <a:ext cx="10515600" cy="1872208"/>
          </a:xfrm>
        </p:spPr>
        <p:txBody>
          <a:bodyPr>
            <a:noAutofit/>
          </a:bodyPr>
          <a:lstStyle/>
          <a:p>
            <a:r>
              <a:rPr lang="en-GB" b="1" dirty="0">
                <a:latin typeface="Tw Cen MT" pitchFamily="34" charset="0"/>
              </a:rPr>
              <a:t>Academic Resilience Resource</a:t>
            </a:r>
            <a:endParaRPr lang="en-GB" dirty="0"/>
          </a:p>
        </p:txBody>
      </p:sp>
      <p:sp>
        <p:nvSpPr>
          <p:cNvPr id="3" name="Content Placeholder 2"/>
          <p:cNvSpPr>
            <a:spLocks noGrp="1"/>
          </p:cNvSpPr>
          <p:nvPr>
            <p:ph idx="1"/>
          </p:nvPr>
        </p:nvSpPr>
        <p:spPr>
          <a:xfrm>
            <a:off x="838200" y="2420889"/>
            <a:ext cx="10515600" cy="3756074"/>
          </a:xfrm>
        </p:spPr>
        <p:txBody>
          <a:bodyPr>
            <a:normAutofit/>
          </a:bodyPr>
          <a:lstStyle/>
          <a:p>
            <a:pPr>
              <a:buNone/>
            </a:pPr>
            <a:r>
              <a:rPr lang="en-GB" sz="3500" dirty="0" smtClean="0">
                <a:latin typeface="Tw Cen MT" pitchFamily="34" charset="0"/>
              </a:rPr>
              <a:t/>
            </a:r>
            <a:br>
              <a:rPr lang="en-GB" sz="3500" dirty="0" smtClean="0">
                <a:latin typeface="Tw Cen MT" pitchFamily="34" charset="0"/>
              </a:rPr>
            </a:br>
            <a:r>
              <a:rPr lang="en-GB" sz="3500" dirty="0" smtClean="0">
                <a:latin typeface="Tw Cen MT" pitchFamily="34" charset="0"/>
              </a:rPr>
              <a:t/>
            </a:r>
            <a:br>
              <a:rPr lang="en-GB" sz="3500" dirty="0" smtClean="0">
                <a:latin typeface="Tw Cen MT" pitchFamily="34" charset="0"/>
              </a:rPr>
            </a:br>
            <a:r>
              <a:rPr lang="en-GB" sz="3600" dirty="0" smtClean="0">
                <a:latin typeface="Tw Cen MT" pitchFamily="34" charset="0"/>
              </a:rPr>
              <a:t>Getting to grips with what you already do and making plans….</a:t>
            </a:r>
            <a:r>
              <a:rPr lang="en-GB" sz="3500" dirty="0" smtClean="0">
                <a:latin typeface="Tw Cen MT" pitchFamily="34" charset="0"/>
              </a:rPr>
              <a:t/>
            </a:r>
            <a:br>
              <a:rPr lang="en-GB" sz="3500" dirty="0" smtClean="0">
                <a:latin typeface="Tw Cen MT" pitchFamily="34" charset="0"/>
              </a:rPr>
            </a:br>
            <a:endParaRPr lang="en-GB" sz="3500" dirty="0">
              <a:latin typeface="Tw Cen MT" pitchFamily="34" charset="0"/>
            </a:endParaRPr>
          </a:p>
        </p:txBody>
      </p:sp>
      <p:pic>
        <p:nvPicPr>
          <p:cNvPr id="4" name="Picture 3"/>
          <p:cNvPicPr>
            <a:picLocks noChangeAspect="1"/>
          </p:cNvPicPr>
          <p:nvPr/>
        </p:nvPicPr>
        <p:blipFill>
          <a:blip r:embed="rId3"/>
          <a:stretch>
            <a:fillRect/>
          </a:stretch>
        </p:blipFill>
        <p:spPr>
          <a:xfrm>
            <a:off x="6240017" y="3842812"/>
            <a:ext cx="5113784" cy="264118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Using the Pyramid of Need</a:t>
            </a:r>
            <a:endParaRPr lang="en-GB" dirty="0"/>
          </a:p>
        </p:txBody>
      </p:sp>
      <p:pic>
        <p:nvPicPr>
          <p:cNvPr id="4" name="Content Placeholder 3" descr="https://i1.wp.com/elijahconsulting.com/wp-content/uploads/2012/09/maslows-pyramid-of-needs.gif?resize=300%2C293&amp;ssl=1">
            <a:hlinkClick r:id="rId3"/>
          </p:cNvPr>
          <p:cNvPicPr>
            <a:picLocks noGrp="1"/>
          </p:cNvPicPr>
          <p:nvPr>
            <p:ph idx="1"/>
          </p:nvPr>
        </p:nvPicPr>
        <p:blipFill>
          <a:blip r:embed="rId4"/>
          <a:srcRect/>
          <a:stretch>
            <a:fillRect/>
          </a:stretch>
        </p:blipFill>
        <p:spPr bwMode="auto">
          <a:xfrm>
            <a:off x="2207568" y="1412776"/>
            <a:ext cx="7200800" cy="5445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3752" y="0"/>
            <a:ext cx="7490048" cy="1340768"/>
          </a:xfrm>
        </p:spPr>
        <p:txBody>
          <a:bodyPr/>
          <a:lstStyle/>
          <a:p>
            <a:r>
              <a:rPr lang="en-GB" dirty="0" smtClean="0">
                <a:latin typeface="Tw Cen MT" panose="020B0602020104020603" pitchFamily="34" charset="0"/>
              </a:rPr>
              <a:t>Recap: test your partner…</a:t>
            </a:r>
            <a:endParaRPr lang="en-GB" dirty="0">
              <a:latin typeface="Tw Cen MT" panose="020B0602020104020603" pitchFamily="34" charset="0"/>
            </a:endParaRPr>
          </a:p>
        </p:txBody>
      </p:sp>
      <p:sp>
        <p:nvSpPr>
          <p:cNvPr id="3" name="Content Placeholder 2"/>
          <p:cNvSpPr>
            <a:spLocks noGrp="1"/>
          </p:cNvSpPr>
          <p:nvPr>
            <p:ph idx="1"/>
          </p:nvPr>
        </p:nvSpPr>
        <p:spPr>
          <a:xfrm>
            <a:off x="1271464" y="1340768"/>
            <a:ext cx="10082336" cy="4836195"/>
          </a:xfrm>
        </p:spPr>
        <p:txBody>
          <a:bodyPr>
            <a:normAutofit/>
          </a:bodyPr>
          <a:lstStyle/>
          <a:p>
            <a:pPr marL="514350" indent="-514350">
              <a:buFont typeface="+mj-lt"/>
              <a:buAutoNum type="alphaLcParenR"/>
            </a:pPr>
            <a:r>
              <a:rPr lang="en-GB" sz="3600" dirty="0" smtClean="0">
                <a:latin typeface="Tw Cen MT" panose="020B0602020104020603" pitchFamily="34" charset="0"/>
              </a:rPr>
              <a:t>What is resilience?</a:t>
            </a:r>
          </a:p>
          <a:p>
            <a:pPr marL="514350" indent="-514350">
              <a:buFont typeface="+mj-lt"/>
              <a:buAutoNum type="alphaLcParenR"/>
            </a:pPr>
            <a:r>
              <a:rPr lang="en-GB" sz="3600" dirty="0" smtClean="0">
                <a:latin typeface="Tw Cen MT" panose="020B0602020104020603" pitchFamily="34" charset="0"/>
              </a:rPr>
              <a:t>Name 3 risk factors.</a:t>
            </a:r>
          </a:p>
          <a:p>
            <a:pPr marL="514350" indent="-514350">
              <a:buFont typeface="+mj-lt"/>
              <a:buAutoNum type="alphaLcParenR"/>
            </a:pPr>
            <a:r>
              <a:rPr lang="en-GB" sz="3600" dirty="0" smtClean="0">
                <a:latin typeface="Tw Cen MT" panose="020B0602020104020603" pitchFamily="34" charset="0"/>
              </a:rPr>
              <a:t>Name 3 protective factors.</a:t>
            </a:r>
          </a:p>
          <a:p>
            <a:pPr marL="514350" indent="-514350">
              <a:buFont typeface="+mj-lt"/>
              <a:buAutoNum type="alphaLcParenR"/>
            </a:pPr>
            <a:r>
              <a:rPr lang="en-GB" sz="3600" dirty="0" smtClean="0">
                <a:latin typeface="Tw Cen MT" panose="020B0602020104020603" pitchFamily="34" charset="0"/>
              </a:rPr>
              <a:t>Name 3 to 5 areas of the Resilience Framework.</a:t>
            </a:r>
          </a:p>
          <a:p>
            <a:pPr marL="514350" indent="-514350">
              <a:buFont typeface="+mj-lt"/>
              <a:buAutoNum type="alphaLcParenR"/>
            </a:pPr>
            <a:r>
              <a:rPr lang="en-GB" sz="3600" dirty="0" smtClean="0">
                <a:latin typeface="Tw Cen MT" panose="020B0602020104020603" pitchFamily="34" charset="0"/>
              </a:rPr>
              <a:t>Name an area of the Resilience Framework your school is addressing well.</a:t>
            </a:r>
          </a:p>
          <a:p>
            <a:pPr marL="514350" indent="-514350">
              <a:buFont typeface="+mj-lt"/>
              <a:buAutoNum type="alphaLcParenR"/>
            </a:pPr>
            <a:r>
              <a:rPr lang="en-GB" sz="3600" dirty="0" smtClean="0">
                <a:latin typeface="Tw Cen MT" panose="020B0602020104020603" pitchFamily="34" charset="0"/>
              </a:rPr>
              <a:t>Name something you want to work on to improve your students’ resilience.</a:t>
            </a:r>
          </a:p>
          <a:p>
            <a:pPr marL="514350" indent="-514350">
              <a:buFont typeface="+mj-lt"/>
              <a:buAutoNum type="alphaLcParenR"/>
            </a:pPr>
            <a:endParaRPr lang="en-GB" dirty="0" smtClean="0"/>
          </a:p>
          <a:p>
            <a:endParaRPr lang="en-GB" dirty="0"/>
          </a:p>
        </p:txBody>
      </p:sp>
      <p:sp>
        <p:nvSpPr>
          <p:cNvPr id="6" name="Explosion 1 5"/>
          <p:cNvSpPr/>
          <p:nvPr/>
        </p:nvSpPr>
        <p:spPr>
          <a:xfrm>
            <a:off x="8328248" y="1340768"/>
            <a:ext cx="2433101" cy="1459277"/>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prstClr val="white"/>
                </a:solidFill>
              </a:rPr>
              <a:t>Activity</a:t>
            </a:r>
            <a:endParaRPr lang="en-GB" dirty="0">
              <a:solidFill>
                <a:prstClr val="white"/>
              </a:solidFill>
            </a:endParaRPr>
          </a:p>
        </p:txBody>
      </p:sp>
    </p:spTree>
    <p:extLst>
      <p:ext uri="{BB962C8B-B14F-4D97-AF65-F5344CB8AC3E}">
        <p14:creationId xmlns:p14="http://schemas.microsoft.com/office/powerpoint/2010/main" val="1200490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w Cen MT" panose="020B0602020104020603" pitchFamily="34" charset="0"/>
              </a:rPr>
              <a:t>Objectives</a:t>
            </a:r>
            <a:endParaRPr lang="en-GB" dirty="0">
              <a:latin typeface="Tw Cen MT" panose="020B06020201040206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0216" y="3933056"/>
            <a:ext cx="3672408" cy="2656932"/>
          </a:xfrm>
          <a:prstGeom prst="rect">
            <a:avLst/>
          </a:prstGeom>
        </p:spPr>
      </p:pic>
      <p:sp>
        <p:nvSpPr>
          <p:cNvPr id="3" name="Content Placeholder 2"/>
          <p:cNvSpPr>
            <a:spLocks noGrp="1"/>
          </p:cNvSpPr>
          <p:nvPr>
            <p:ph idx="1"/>
          </p:nvPr>
        </p:nvSpPr>
        <p:spPr>
          <a:xfrm>
            <a:off x="838200" y="1825625"/>
            <a:ext cx="10874424" cy="4351338"/>
          </a:xfrm>
        </p:spPr>
        <p:txBody>
          <a:bodyPr>
            <a:normAutofit/>
          </a:bodyPr>
          <a:lstStyle/>
          <a:p>
            <a:r>
              <a:rPr lang="en-GB" sz="4000" dirty="0" smtClean="0">
                <a:latin typeface="Tw Cen MT" panose="020B0602020104020603" pitchFamily="34" charset="0"/>
              </a:rPr>
              <a:t>To define resilience</a:t>
            </a:r>
          </a:p>
          <a:p>
            <a:r>
              <a:rPr lang="en-GB" sz="4000" dirty="0">
                <a:latin typeface="Tw Cen MT" panose="020B0602020104020603" pitchFamily="34" charset="0"/>
              </a:rPr>
              <a:t>To understand and apply risk and protective </a:t>
            </a:r>
            <a:r>
              <a:rPr lang="en-GB" sz="4000" dirty="0" smtClean="0">
                <a:latin typeface="Tw Cen MT" panose="020B0602020104020603" pitchFamily="34" charset="0"/>
              </a:rPr>
              <a:t>factors</a:t>
            </a:r>
          </a:p>
          <a:p>
            <a:r>
              <a:rPr lang="en-GB" sz="4000" dirty="0" smtClean="0">
                <a:latin typeface="Tw Cen MT" panose="020B0602020104020603" pitchFamily="34" charset="0"/>
              </a:rPr>
              <a:t>To understand and apply the resilience framework</a:t>
            </a:r>
          </a:p>
        </p:txBody>
      </p:sp>
    </p:spTree>
    <p:extLst>
      <p:ext uri="{BB962C8B-B14F-4D97-AF65-F5344CB8AC3E}">
        <p14:creationId xmlns:p14="http://schemas.microsoft.com/office/powerpoint/2010/main" val="33739380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838200" y="1825625"/>
            <a:ext cx="11018440" cy="4351338"/>
          </a:xfrm>
        </p:spPr>
        <p:txBody>
          <a:bodyPr>
            <a:normAutofit fontScale="70000" lnSpcReduction="20000"/>
          </a:bodyPr>
          <a:lstStyle/>
          <a:p>
            <a:pPr algn="ctr">
              <a:buNone/>
            </a:pPr>
            <a:r>
              <a:rPr lang="en-GB" sz="10000" dirty="0" smtClean="0">
                <a:latin typeface="Tw Cen MT" pitchFamily="34" charset="0"/>
              </a:rPr>
              <a:t>Questions </a:t>
            </a:r>
          </a:p>
          <a:p>
            <a:pPr algn="ctr">
              <a:buNone/>
            </a:pPr>
            <a:r>
              <a:rPr lang="en-GB" sz="10000" dirty="0" smtClean="0">
                <a:latin typeface="Tw Cen MT" pitchFamily="34" charset="0"/>
              </a:rPr>
              <a:t>and </a:t>
            </a:r>
          </a:p>
          <a:p>
            <a:pPr algn="ctr">
              <a:buNone/>
            </a:pPr>
            <a:r>
              <a:rPr lang="en-GB" sz="10000" dirty="0" smtClean="0">
                <a:latin typeface="Tw Cen MT" pitchFamily="34" charset="0"/>
              </a:rPr>
              <a:t>Evaluation</a:t>
            </a:r>
          </a:p>
          <a:p>
            <a:pPr algn="ctr">
              <a:buNone/>
            </a:pPr>
            <a:endParaRPr lang="en-GB" sz="10000" dirty="0" smtClean="0">
              <a:latin typeface="Tw Cen MT" pitchFamily="34" charset="0"/>
            </a:endParaRPr>
          </a:p>
          <a:p>
            <a:pPr algn="r">
              <a:buNone/>
            </a:pPr>
            <a:r>
              <a:rPr lang="en-GB" sz="5700" dirty="0" smtClean="0">
                <a:latin typeface="Tw Cen MT" pitchFamily="34" charset="0"/>
              </a:rPr>
              <a:t>Thank you for your time.</a:t>
            </a:r>
            <a:endParaRPr lang="en-GB" sz="5700" dirty="0">
              <a:latin typeface="Tw Cen MT"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838200" y="4235621"/>
            <a:ext cx="10515600" cy="1941341"/>
          </a:xfrm>
        </p:spPr>
        <p:txBody>
          <a:bodyPr>
            <a:normAutofit/>
          </a:bodyPr>
          <a:lstStyle/>
          <a:p>
            <a:r>
              <a:rPr lang="en-GB" sz="5000" dirty="0" smtClean="0">
                <a:latin typeface="Tw Cen MT" pitchFamily="34" charset="0"/>
                <a:hlinkClick r:id="rId3"/>
              </a:rPr>
              <a:t>Young Minds say........</a:t>
            </a:r>
            <a:endParaRPr lang="en-GB" sz="5000" dirty="0">
              <a:latin typeface="Tw Cen MT" pitchFamily="34" charset="0"/>
            </a:endParaRPr>
          </a:p>
        </p:txBody>
      </p:sp>
      <p:pic>
        <p:nvPicPr>
          <p:cNvPr id="4" name="Content Placeholder 3" descr="Image result for youngminds"/>
          <p:cNvPicPr>
            <a:picLocks/>
          </p:cNvPicPr>
          <p:nvPr/>
        </p:nvPicPr>
        <p:blipFill>
          <a:blip r:embed="rId4"/>
          <a:srcRect/>
          <a:stretch>
            <a:fillRect/>
          </a:stretch>
        </p:blipFill>
        <p:spPr bwMode="auto">
          <a:xfrm rot="21032389">
            <a:off x="1506444" y="1414071"/>
            <a:ext cx="4552900" cy="2535188"/>
          </a:xfrm>
          <a:prstGeom prst="rect">
            <a:avLst/>
          </a:prstGeom>
          <a:noFill/>
          <a:ln w="9525">
            <a:noFill/>
            <a:miter lim="800000"/>
            <a:headEnd/>
            <a:tailEnd/>
          </a:ln>
        </p:spPr>
      </p:pic>
      <p:pic>
        <p:nvPicPr>
          <p:cNvPr id="5" name="Picture 4" descr="Image result for boingboing"/>
          <p:cNvPicPr/>
          <p:nvPr/>
        </p:nvPicPr>
        <p:blipFill>
          <a:blip r:embed="rId5"/>
          <a:srcRect/>
          <a:stretch>
            <a:fillRect/>
          </a:stretch>
        </p:blipFill>
        <p:spPr bwMode="auto">
          <a:xfrm rot="1417497">
            <a:off x="7302878" y="2413271"/>
            <a:ext cx="3805837" cy="3667038"/>
          </a:xfrm>
          <a:prstGeom prst="rect">
            <a:avLst/>
          </a:prstGeom>
          <a:noFill/>
          <a:ln w="9525">
            <a:noFill/>
            <a:miter lim="800000"/>
            <a:headEnd/>
            <a:tailEnd/>
          </a:ln>
        </p:spPr>
      </p:pic>
      <p:sp>
        <p:nvSpPr>
          <p:cNvPr id="6" name="Rectangle 5"/>
          <p:cNvSpPr/>
          <p:nvPr/>
        </p:nvSpPr>
        <p:spPr>
          <a:xfrm>
            <a:off x="6171927" y="6038709"/>
            <a:ext cx="5346977" cy="584775"/>
          </a:xfrm>
          <a:prstGeom prst="rect">
            <a:avLst/>
          </a:prstGeom>
        </p:spPr>
        <p:txBody>
          <a:bodyPr wrap="none">
            <a:spAutoFit/>
          </a:bodyPr>
          <a:lstStyle/>
          <a:p>
            <a:r>
              <a:rPr lang="en-GB" sz="3200" dirty="0">
                <a:latin typeface="Tw Cen MT" pitchFamily="34" charset="0"/>
              </a:rPr>
              <a:t>http://www.boingboing.org.uk/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9576" y="5532437"/>
            <a:ext cx="9577064" cy="1325563"/>
          </a:xfrm>
        </p:spPr>
        <p:txBody>
          <a:bodyPr/>
          <a:lstStyle/>
          <a:p>
            <a:pPr algn="r"/>
            <a:r>
              <a:rPr lang="en-GB" dirty="0">
                <a:latin typeface="Tw Cen MT" pitchFamily="34" charset="0"/>
              </a:rPr>
              <a:t> </a:t>
            </a:r>
            <a:r>
              <a:rPr lang="en-GB" sz="3200" dirty="0">
                <a:latin typeface="Tw Cen MT" pitchFamily="34" charset="0"/>
              </a:rPr>
              <a:t>Hart, Gagnon, </a:t>
            </a:r>
            <a:r>
              <a:rPr lang="en-GB" sz="3200" dirty="0" err="1">
                <a:latin typeface="Tw Cen MT" pitchFamily="34" charset="0"/>
              </a:rPr>
              <a:t>Aumann</a:t>
            </a:r>
            <a:r>
              <a:rPr lang="en-GB" sz="3200" dirty="0">
                <a:latin typeface="Tw Cen MT" pitchFamily="34" charset="0"/>
              </a:rPr>
              <a:t>, &amp; Heaver, 2013</a:t>
            </a:r>
            <a:endParaRPr lang="en-GB" sz="3200" dirty="0"/>
          </a:p>
        </p:txBody>
      </p:sp>
      <p:sp>
        <p:nvSpPr>
          <p:cNvPr id="3" name="Content Placeholder 2"/>
          <p:cNvSpPr>
            <a:spLocks noGrp="1"/>
          </p:cNvSpPr>
          <p:nvPr>
            <p:ph idx="1"/>
          </p:nvPr>
        </p:nvSpPr>
        <p:spPr>
          <a:xfrm>
            <a:off x="695400" y="1196752"/>
            <a:ext cx="6192688" cy="4980211"/>
          </a:xfrm>
        </p:spPr>
        <p:txBody>
          <a:bodyPr>
            <a:normAutofit/>
          </a:bodyPr>
          <a:lstStyle/>
          <a:p>
            <a:pPr>
              <a:buNone/>
            </a:pPr>
            <a:r>
              <a:rPr lang="en-GB" sz="4000" dirty="0" smtClean="0">
                <a:latin typeface="Tw Cen MT" pitchFamily="34" charset="0"/>
              </a:rPr>
              <a:t>  “Overcoming adversity, whilst potentially subtly changing, or even dramatically transforming, (aspects of) that adversity”</a:t>
            </a:r>
          </a:p>
          <a:p>
            <a:pPr>
              <a:buNone/>
            </a:pPr>
            <a:r>
              <a:rPr lang="en-GB" sz="4000" dirty="0" smtClean="0">
                <a:latin typeface="Tw Cen MT" pitchFamily="34" charset="0"/>
              </a:rPr>
              <a:t> “Beating the odds whilst changing the odds.”</a:t>
            </a:r>
          </a:p>
          <a:p>
            <a:endParaRPr lang="en-GB" sz="4000" dirty="0" smtClean="0">
              <a:latin typeface="Tw Cen MT"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2064" y="1753463"/>
            <a:ext cx="5184576" cy="388342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99656" y="3068960"/>
            <a:ext cx="9001000" cy="3528392"/>
          </a:xfrm>
        </p:spPr>
        <p:txBody>
          <a:bodyPr>
            <a:normAutofit fontScale="77500" lnSpcReduction="20000"/>
          </a:bodyPr>
          <a:lstStyle/>
          <a:p>
            <a:endParaRPr lang="en-GB" dirty="0" smtClean="0"/>
          </a:p>
          <a:p>
            <a:endParaRPr lang="en-GB" i="1" dirty="0"/>
          </a:p>
          <a:p>
            <a:endParaRPr lang="en-GB" i="1" dirty="0" smtClean="0"/>
          </a:p>
          <a:p>
            <a:pPr marL="0" indent="0">
              <a:buNone/>
            </a:pPr>
            <a:endParaRPr lang="en-GB" i="1" dirty="0" smtClean="0"/>
          </a:p>
          <a:p>
            <a:pPr marL="0" indent="0">
              <a:buNone/>
            </a:pPr>
            <a:endParaRPr lang="en-GB" i="1" dirty="0"/>
          </a:p>
          <a:p>
            <a:pPr marL="0" indent="0">
              <a:buNone/>
            </a:pPr>
            <a:endParaRPr lang="en-GB" i="1" dirty="0" smtClean="0"/>
          </a:p>
          <a:p>
            <a:pPr marL="0" indent="0">
              <a:buNone/>
            </a:pPr>
            <a:endParaRPr lang="en-GB" i="1" dirty="0"/>
          </a:p>
          <a:p>
            <a:pPr marL="0" indent="0">
              <a:buNone/>
            </a:pPr>
            <a:r>
              <a:rPr lang="en-GB" sz="3600" dirty="0" smtClean="0">
                <a:latin typeface="Tw Cen MT" panose="020B0602020104020603" pitchFamily="34" charset="0"/>
              </a:rPr>
              <a:t>Mental </a:t>
            </a:r>
            <a:r>
              <a:rPr lang="en-GB" sz="3600" dirty="0">
                <a:latin typeface="Tw Cen MT" panose="020B0602020104020603" pitchFamily="34" charset="0"/>
              </a:rPr>
              <a:t>health and behaviour in schools. Departmental advice for school staff.  Department For Education. (Updated March 2016) </a:t>
            </a:r>
          </a:p>
        </p:txBody>
      </p:sp>
      <p:sp>
        <p:nvSpPr>
          <p:cNvPr id="2" name="Title 1"/>
          <p:cNvSpPr>
            <a:spLocks noGrp="1"/>
          </p:cNvSpPr>
          <p:nvPr>
            <p:ph type="title"/>
          </p:nvPr>
        </p:nvSpPr>
        <p:spPr>
          <a:xfrm>
            <a:off x="191344" y="1141630"/>
            <a:ext cx="11162456" cy="1135241"/>
          </a:xfrm>
        </p:spPr>
        <p:txBody>
          <a:bodyPr>
            <a:normAutofit fontScale="90000"/>
          </a:bodyPr>
          <a:lstStyle/>
          <a:p>
            <a:r>
              <a:rPr lang="en-GB" sz="4800" b="1" dirty="0">
                <a:latin typeface="Tw Cen MT" panose="020B0602020104020603" pitchFamily="34" charset="0"/>
              </a:rPr>
              <a:t>Risk and Protective </a:t>
            </a:r>
            <a:r>
              <a:rPr lang="en-GB" sz="4800" b="1" dirty="0" smtClean="0">
                <a:latin typeface="Tw Cen MT" panose="020B0602020104020603" pitchFamily="34" charset="0"/>
              </a:rPr>
              <a:t>Factors</a:t>
            </a:r>
            <a:r>
              <a:rPr lang="en-GB" dirty="0"/>
              <a:t/>
            </a:r>
            <a:br>
              <a:rPr lang="en-GB" dirty="0"/>
            </a:br>
            <a:endParaRPr lang="en-GB" dirty="0"/>
          </a:p>
        </p:txBody>
      </p:sp>
      <p:sp>
        <p:nvSpPr>
          <p:cNvPr id="5" name="Explosion 1 4"/>
          <p:cNvSpPr/>
          <p:nvPr/>
        </p:nvSpPr>
        <p:spPr>
          <a:xfrm>
            <a:off x="9590221" y="4005064"/>
            <a:ext cx="2433101" cy="1459277"/>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prstClr val="white"/>
                </a:solidFill>
              </a:rPr>
              <a:t>Activity</a:t>
            </a:r>
            <a:endParaRPr lang="en-GB" dirty="0">
              <a:solidFill>
                <a:prstClr val="white"/>
              </a:solidFill>
            </a:endParaRPr>
          </a:p>
        </p:txBody>
      </p:sp>
      <p:pic>
        <p:nvPicPr>
          <p:cNvPr id="7" name="Picture 6"/>
          <p:cNvPicPr>
            <a:picLocks noChangeAspect="1"/>
          </p:cNvPicPr>
          <p:nvPr/>
        </p:nvPicPr>
        <p:blipFill>
          <a:blip r:embed="rId3"/>
          <a:stretch>
            <a:fillRect/>
          </a:stretch>
        </p:blipFill>
        <p:spPr>
          <a:xfrm>
            <a:off x="1934344" y="1988840"/>
            <a:ext cx="7258000" cy="3475501"/>
          </a:xfrm>
          <a:prstGeom prst="rect">
            <a:avLst/>
          </a:prstGeom>
        </p:spPr>
      </p:pic>
      <p:sp>
        <p:nvSpPr>
          <p:cNvPr id="8" name="TextBox 7"/>
          <p:cNvSpPr txBox="1"/>
          <p:nvPr/>
        </p:nvSpPr>
        <p:spPr>
          <a:xfrm>
            <a:off x="1567057" y="2776572"/>
            <a:ext cx="3744416" cy="584775"/>
          </a:xfrm>
          <a:prstGeom prst="rect">
            <a:avLst/>
          </a:prstGeom>
          <a:noFill/>
        </p:spPr>
        <p:txBody>
          <a:bodyPr wrap="square" rtlCol="0">
            <a:spAutoFit/>
          </a:bodyPr>
          <a:lstStyle/>
          <a:p>
            <a:r>
              <a:rPr lang="en-GB" sz="3200" dirty="0" smtClean="0"/>
              <a:t>Risk factors</a:t>
            </a:r>
            <a:endParaRPr lang="en-GB" sz="3200" dirty="0"/>
          </a:p>
        </p:txBody>
      </p:sp>
      <p:sp>
        <p:nvSpPr>
          <p:cNvPr id="9" name="TextBox 8"/>
          <p:cNvSpPr txBox="1"/>
          <p:nvPr/>
        </p:nvSpPr>
        <p:spPr>
          <a:xfrm>
            <a:off x="7320136" y="3244625"/>
            <a:ext cx="3744416" cy="584775"/>
          </a:xfrm>
          <a:prstGeom prst="rect">
            <a:avLst/>
          </a:prstGeom>
          <a:noFill/>
        </p:spPr>
        <p:txBody>
          <a:bodyPr wrap="square" rtlCol="0">
            <a:spAutoFit/>
          </a:bodyPr>
          <a:lstStyle/>
          <a:p>
            <a:r>
              <a:rPr lang="en-GB" sz="3200" dirty="0" smtClean="0"/>
              <a:t>Protective factors</a:t>
            </a:r>
            <a:endParaRPr lang="en-GB" sz="3200" dirty="0"/>
          </a:p>
        </p:txBody>
      </p:sp>
    </p:spTree>
    <p:extLst>
      <p:ext uri="{BB962C8B-B14F-4D97-AF65-F5344CB8AC3E}">
        <p14:creationId xmlns:p14="http://schemas.microsoft.com/office/powerpoint/2010/main" val="1218885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192" y="1412776"/>
            <a:ext cx="10515600" cy="1325563"/>
          </a:xfrm>
        </p:spPr>
        <p:txBody>
          <a:bodyPr/>
          <a:lstStyle/>
          <a:p>
            <a:r>
              <a:rPr lang="en-GB" b="1" dirty="0" smtClean="0">
                <a:latin typeface="Tw Cen MT" panose="020B0602020104020603" pitchFamily="34" charset="0"/>
              </a:rPr>
              <a:t>Awareness of difficult events that may affect children and adolescents:</a:t>
            </a:r>
            <a:endParaRPr lang="en-GB" b="1" dirty="0">
              <a:latin typeface="Tw Cen MT" panose="020B0602020104020603" pitchFamily="34" charset="0"/>
            </a:endParaRPr>
          </a:p>
        </p:txBody>
      </p:sp>
      <p:sp>
        <p:nvSpPr>
          <p:cNvPr id="3" name="Content Placeholder 2"/>
          <p:cNvSpPr>
            <a:spLocks noGrp="1"/>
          </p:cNvSpPr>
          <p:nvPr>
            <p:ph idx="1"/>
          </p:nvPr>
        </p:nvSpPr>
        <p:spPr>
          <a:xfrm>
            <a:off x="838200" y="2996951"/>
            <a:ext cx="10515600" cy="3220651"/>
          </a:xfrm>
        </p:spPr>
        <p:txBody>
          <a:bodyPr>
            <a:normAutofit/>
          </a:bodyPr>
          <a:lstStyle/>
          <a:p>
            <a:pPr marL="0" indent="0">
              <a:buNone/>
            </a:pPr>
            <a:r>
              <a:rPr lang="en-GB" sz="4000" dirty="0" smtClean="0">
                <a:latin typeface="Tw Cen MT" panose="020B0602020104020603" pitchFamily="34" charset="0"/>
              </a:rPr>
              <a:t>Loss or separation</a:t>
            </a:r>
          </a:p>
          <a:p>
            <a:pPr marL="0" indent="0">
              <a:buNone/>
            </a:pPr>
            <a:r>
              <a:rPr lang="en-GB" sz="4000" dirty="0" smtClean="0">
                <a:latin typeface="Tw Cen MT" panose="020B0602020104020603" pitchFamily="34" charset="0"/>
              </a:rPr>
              <a:t>Life changes</a:t>
            </a:r>
          </a:p>
          <a:p>
            <a:pPr marL="0" indent="0">
              <a:buNone/>
            </a:pPr>
            <a:r>
              <a:rPr lang="en-GB" sz="4000" dirty="0" smtClean="0">
                <a:latin typeface="Tw Cen MT" panose="020B0602020104020603" pitchFamily="34" charset="0"/>
              </a:rPr>
              <a:t>Traumatic events</a:t>
            </a:r>
            <a:endParaRPr lang="en-GB" sz="4000" dirty="0">
              <a:latin typeface="Tw Cen MT" panose="020B0602020104020603"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0176" y="2996951"/>
            <a:ext cx="3489176" cy="3489176"/>
          </a:xfrm>
          <a:prstGeom prst="rect">
            <a:avLst/>
          </a:prstGeom>
        </p:spPr>
      </p:pic>
    </p:spTree>
    <p:extLst>
      <p:ext uri="{BB962C8B-B14F-4D97-AF65-F5344CB8AC3E}">
        <p14:creationId xmlns:p14="http://schemas.microsoft.com/office/powerpoint/2010/main" val="2563269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Tw Cen MT" panose="020B0602020104020603" pitchFamily="34" charset="0"/>
              </a:rPr>
              <a:t>Thinking Processes build resilience</a:t>
            </a:r>
            <a:endParaRPr lang="en-GB" b="1" dirty="0">
              <a:latin typeface="Tw Cen MT" panose="020B0602020104020603" pitchFamily="34" charset="0"/>
            </a:endParaRPr>
          </a:p>
        </p:txBody>
      </p:sp>
      <p:sp>
        <p:nvSpPr>
          <p:cNvPr id="3" name="Content Placeholder 2"/>
          <p:cNvSpPr>
            <a:spLocks noGrp="1"/>
          </p:cNvSpPr>
          <p:nvPr>
            <p:ph idx="1"/>
          </p:nvPr>
        </p:nvSpPr>
        <p:spPr>
          <a:xfrm>
            <a:off x="1847528" y="1825625"/>
            <a:ext cx="9506272" cy="4627711"/>
          </a:xfrm>
        </p:spPr>
        <p:txBody>
          <a:bodyPr>
            <a:normAutofit/>
          </a:bodyPr>
          <a:lstStyle/>
          <a:p>
            <a:r>
              <a:rPr lang="en-GB" sz="3600" dirty="0" smtClean="0">
                <a:latin typeface="Tw Cen MT" panose="020B0602020104020603" pitchFamily="34" charset="0"/>
              </a:rPr>
              <a:t>Emotional regulation</a:t>
            </a:r>
          </a:p>
          <a:p>
            <a:r>
              <a:rPr lang="en-GB" sz="3600" dirty="0" smtClean="0">
                <a:latin typeface="Tw Cen MT" panose="020B0602020104020603" pitchFamily="34" charset="0"/>
              </a:rPr>
              <a:t>Impulse control</a:t>
            </a:r>
          </a:p>
          <a:p>
            <a:r>
              <a:rPr lang="en-GB" sz="3600" dirty="0" smtClean="0">
                <a:latin typeface="Tw Cen MT" panose="020B0602020104020603" pitchFamily="34" charset="0"/>
              </a:rPr>
              <a:t>Causal analysis</a:t>
            </a:r>
          </a:p>
          <a:p>
            <a:r>
              <a:rPr lang="en-GB" sz="3600" dirty="0" smtClean="0">
                <a:latin typeface="Tw Cen MT" panose="020B0602020104020603" pitchFamily="34" charset="0"/>
              </a:rPr>
              <a:t>Empathy</a:t>
            </a:r>
          </a:p>
          <a:p>
            <a:r>
              <a:rPr lang="en-GB" sz="3600" dirty="0" smtClean="0">
                <a:latin typeface="Tw Cen MT" panose="020B0602020104020603" pitchFamily="34" charset="0"/>
              </a:rPr>
              <a:t>Realistic optimism</a:t>
            </a:r>
          </a:p>
          <a:p>
            <a:r>
              <a:rPr lang="en-GB" sz="3600" dirty="0" smtClean="0">
                <a:latin typeface="Tw Cen MT" panose="020B0602020104020603" pitchFamily="34" charset="0"/>
              </a:rPr>
              <a:t>Self-efficacy</a:t>
            </a:r>
          </a:p>
          <a:p>
            <a:r>
              <a:rPr lang="en-GB" sz="3600" dirty="0" smtClean="0">
                <a:latin typeface="Tw Cen MT" panose="020B0602020104020603" pitchFamily="34" charset="0"/>
              </a:rPr>
              <a:t>Reaching out to others and taking opportunities</a:t>
            </a:r>
          </a:p>
          <a:p>
            <a:endParaRPr lang="en-GB" dirty="0"/>
          </a:p>
        </p:txBody>
      </p:sp>
      <p:sp>
        <p:nvSpPr>
          <p:cNvPr id="4" name="TextBox 3"/>
          <p:cNvSpPr txBox="1"/>
          <p:nvPr/>
        </p:nvSpPr>
        <p:spPr>
          <a:xfrm>
            <a:off x="4655840" y="6218939"/>
            <a:ext cx="6336704" cy="523220"/>
          </a:xfrm>
          <a:prstGeom prst="rect">
            <a:avLst/>
          </a:prstGeom>
          <a:noFill/>
        </p:spPr>
        <p:txBody>
          <a:bodyPr wrap="square" rtlCol="0">
            <a:spAutoFit/>
          </a:bodyPr>
          <a:lstStyle/>
          <a:p>
            <a:pPr algn="r"/>
            <a:r>
              <a:rPr lang="en-GB" sz="2800" dirty="0" smtClean="0"/>
              <a:t>(</a:t>
            </a:r>
            <a:r>
              <a:rPr lang="en-GB" sz="2800" dirty="0" err="1" smtClean="0"/>
              <a:t>Gillham</a:t>
            </a:r>
            <a:r>
              <a:rPr lang="en-GB" sz="2800" dirty="0" smtClean="0"/>
              <a:t>, </a:t>
            </a:r>
            <a:r>
              <a:rPr lang="en-GB" sz="2800" dirty="0" err="1"/>
              <a:t>R</a:t>
            </a:r>
            <a:r>
              <a:rPr lang="en-GB" sz="2800" dirty="0" err="1" smtClean="0"/>
              <a:t>eivich</a:t>
            </a:r>
            <a:r>
              <a:rPr lang="en-GB" sz="2800" dirty="0" smtClean="0"/>
              <a:t> &amp; </a:t>
            </a:r>
            <a:r>
              <a:rPr lang="en-GB" sz="2800" dirty="0" err="1" smtClean="0"/>
              <a:t>Shatte</a:t>
            </a:r>
            <a:r>
              <a:rPr lang="en-GB" sz="2800" dirty="0" smtClean="0"/>
              <a:t>, 2002)</a:t>
            </a:r>
            <a:endParaRPr lang="en-GB" sz="28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4032" y="1536802"/>
            <a:ext cx="5204766" cy="3898550"/>
          </a:xfrm>
          <a:prstGeom prst="rect">
            <a:avLst/>
          </a:prstGeom>
        </p:spPr>
      </p:pic>
    </p:spTree>
    <p:extLst>
      <p:ext uri="{BB962C8B-B14F-4D97-AF65-F5344CB8AC3E}">
        <p14:creationId xmlns:p14="http://schemas.microsoft.com/office/powerpoint/2010/main" val="650182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descr="Image result for the resilience framework"/>
          <p:cNvPicPr>
            <a:picLocks noGrp="1"/>
          </p:cNvPicPr>
          <p:nvPr>
            <p:ph idx="1"/>
          </p:nvPr>
        </p:nvPicPr>
        <p:blipFill>
          <a:blip r:embed="rId3"/>
          <a:srcRect/>
          <a:stretch>
            <a:fillRect/>
          </a:stretch>
        </p:blipFill>
        <p:spPr bwMode="auto">
          <a:xfrm>
            <a:off x="0" y="0"/>
            <a:ext cx="12192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8000" dirty="0" smtClean="0">
                <a:latin typeface="Tw Cen MT" pitchFamily="34" charset="0"/>
              </a:rPr>
              <a:t>Basics</a:t>
            </a:r>
            <a:endParaRPr lang="en-GB" sz="8000" dirty="0">
              <a:latin typeface="Tw Cen MT" pitchFamily="34" charset="0"/>
            </a:endParaRPr>
          </a:p>
        </p:txBody>
      </p:sp>
      <p:pic>
        <p:nvPicPr>
          <p:cNvPr id="4" name="Content Placeholder 3" descr="Image result for basic need"/>
          <p:cNvPicPr>
            <a:picLocks noGrp="1"/>
          </p:cNvPicPr>
          <p:nvPr>
            <p:ph idx="1"/>
          </p:nvPr>
        </p:nvPicPr>
        <p:blipFill>
          <a:blip r:embed="rId3"/>
          <a:srcRect/>
          <a:stretch>
            <a:fillRect/>
          </a:stretch>
        </p:blipFill>
        <p:spPr bwMode="auto">
          <a:xfrm>
            <a:off x="3791744" y="1340768"/>
            <a:ext cx="5328592" cy="55172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FS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S theme" id="{42C4FF76-FE13-477D-9ED2-759A38BD4C13}" vid="{34657E33-3AE5-4CB0-90CC-D3501D9C67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TFS theme</Template>
  <TotalTime>740</TotalTime>
  <Words>2348</Words>
  <Application>Microsoft Office PowerPoint</Application>
  <PresentationFormat>Widescreen</PresentationFormat>
  <Paragraphs>193</Paragraphs>
  <Slides>20</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Tw Cen MT</vt:lpstr>
      <vt:lpstr>TFS theme</vt:lpstr>
      <vt:lpstr>What is Resilience?</vt:lpstr>
      <vt:lpstr>Objectives</vt:lpstr>
      <vt:lpstr>PowerPoint Presentation</vt:lpstr>
      <vt:lpstr> Hart, Gagnon, Aumann, &amp; Heaver, 2013</vt:lpstr>
      <vt:lpstr>Risk and Protective Factors </vt:lpstr>
      <vt:lpstr>Awareness of difficult events that may affect children and adolescents:</vt:lpstr>
      <vt:lpstr>Thinking Processes build resilience</vt:lpstr>
      <vt:lpstr>PowerPoint Presentation</vt:lpstr>
      <vt:lpstr>Basics</vt:lpstr>
      <vt:lpstr>Belonging</vt:lpstr>
      <vt:lpstr>Learning</vt:lpstr>
      <vt:lpstr>Coping</vt:lpstr>
      <vt:lpstr>Self regulation</vt:lpstr>
      <vt:lpstr>Core Self</vt:lpstr>
      <vt:lpstr>Where does my school fit?</vt:lpstr>
      <vt:lpstr>Ofsted Changes </vt:lpstr>
      <vt:lpstr>Academic Resilience Resource</vt:lpstr>
      <vt:lpstr>Using the Pyramid of Need</vt:lpstr>
      <vt:lpstr>Recap: test your partner…</vt:lpstr>
      <vt:lpstr>PowerPoint Presentation</vt:lpstr>
    </vt:vector>
  </TitlesOfParts>
  <Company>Visyon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deb.gibson</dc:creator>
  <cp:lastModifiedBy>shevlinla</cp:lastModifiedBy>
  <cp:revision>46</cp:revision>
  <cp:lastPrinted>2018-11-02T16:05:32Z</cp:lastPrinted>
  <dcterms:created xsi:type="dcterms:W3CDTF">2017-03-27T10:41:18Z</dcterms:created>
  <dcterms:modified xsi:type="dcterms:W3CDTF">2019-09-18T18:29:17Z</dcterms:modified>
</cp:coreProperties>
</file>